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1" r:id="rId4"/>
    <p:sldId id="258" r:id="rId5"/>
    <p:sldId id="259" r:id="rId6"/>
    <p:sldId id="263" r:id="rId7"/>
    <p:sldId id="264" r:id="rId8"/>
    <p:sldId id="265" r:id="rId9"/>
    <p:sldId id="260" r:id="rId10"/>
    <p:sldId id="266" r:id="rId11"/>
    <p:sldId id="267" r:id="rId12"/>
    <p:sldId id="268" r:id="rId13"/>
    <p:sldId id="269" r:id="rId14"/>
    <p:sldId id="270" r:id="rId15"/>
    <p:sldId id="272" r:id="rId16"/>
    <p:sldId id="273" r:id="rId17"/>
    <p:sldId id="274" r:id="rId18"/>
    <p:sldId id="275" r:id="rId19"/>
    <p:sldId id="276" r:id="rId20"/>
    <p:sldId id="277" r:id="rId21"/>
    <p:sldId id="278" r:id="rId22"/>
    <p:sldId id="279" r:id="rId23"/>
    <p:sldId id="261" r:id="rId24"/>
    <p:sldId id="262" r:id="rId25"/>
    <p:sldId id="280" r:id="rId26"/>
    <p:sldId id="281" r:id="rId27"/>
    <p:sldId id="282" r:id="rId28"/>
    <p:sldId id="283" r:id="rId29"/>
    <p:sldId id="284" r:id="rId30"/>
    <p:sldId id="285" r:id="rId31"/>
    <p:sldId id="286" r:id="rId32"/>
    <p:sldId id="287" r:id="rId33"/>
    <p:sldId id="288" r:id="rId34"/>
    <p:sldId id="289" r:id="rId35"/>
    <p:sldId id="290"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291" r:id="rId49"/>
    <p:sldId id="329" r:id="rId50"/>
    <p:sldId id="330" r:id="rId51"/>
    <p:sldId id="331" r:id="rId52"/>
    <p:sldId id="292" r:id="rId53"/>
    <p:sldId id="311" r:id="rId54"/>
    <p:sldId id="312" r:id="rId55"/>
    <p:sldId id="313" r:id="rId56"/>
    <p:sldId id="314" r:id="rId57"/>
    <p:sldId id="315" r:id="rId58"/>
    <p:sldId id="316" r:id="rId59"/>
    <p:sldId id="332"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294" r:id="rId73"/>
    <p:sldId id="334" r:id="rId74"/>
    <p:sldId id="335" r:id="rId75"/>
    <p:sldId id="336" r:id="rId76"/>
    <p:sldId id="337" r:id="rId77"/>
    <p:sldId id="338" r:id="rId78"/>
    <p:sldId id="339" r:id="rId79"/>
    <p:sldId id="340" r:id="rId80"/>
    <p:sldId id="341" r:id="rId81"/>
    <p:sldId id="342" r:id="rId82"/>
    <p:sldId id="344" r:id="rId83"/>
    <p:sldId id="345" r:id="rId84"/>
    <p:sldId id="370" r:id="rId85"/>
    <p:sldId id="346" r:id="rId86"/>
    <p:sldId id="347" r:id="rId87"/>
    <p:sldId id="333"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2" d="100"/>
          <a:sy n="82" d="100"/>
        </p:scale>
        <p:origin x="18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EA3A37-BA73-44B2-8A7F-82C0A7AD60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021E7676-7769-4B79-AB87-DFD0E4DFC1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B237CA07-8616-41FB-B295-3EF48757E615}"/>
              </a:ext>
            </a:extLst>
          </p:cNvPr>
          <p:cNvSpPr>
            <a:spLocks noGrp="1"/>
          </p:cNvSpPr>
          <p:nvPr>
            <p:ph type="dt" sz="half" idx="10"/>
          </p:nvPr>
        </p:nvSpPr>
        <p:spPr/>
        <p:txBody>
          <a:bodyPr/>
          <a:lstStyle/>
          <a:p>
            <a:fld id="{FA156FA5-987F-49CD-B9C3-09B65342788E}" type="datetimeFigureOut">
              <a:rPr lang="en-US" smtClean="0"/>
              <a:t>2/8/2023</a:t>
            </a:fld>
            <a:endParaRPr lang="en-US"/>
          </a:p>
        </p:txBody>
      </p:sp>
      <p:sp>
        <p:nvSpPr>
          <p:cNvPr id="5" name="Footer Placeholder 4">
            <a:extLst>
              <a:ext uri="{FF2B5EF4-FFF2-40B4-BE49-F238E27FC236}">
                <a16:creationId xmlns:a16="http://schemas.microsoft.com/office/drawing/2014/main" xmlns="" id="{800AFE96-028C-4B7E-9BC2-7264E8F140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D5666D2-95E7-42F0-A4B9-54476D06FEBD}"/>
              </a:ext>
            </a:extLst>
          </p:cNvPr>
          <p:cNvSpPr>
            <a:spLocks noGrp="1"/>
          </p:cNvSpPr>
          <p:nvPr>
            <p:ph type="sldNum" sz="quarter" idx="12"/>
          </p:nvPr>
        </p:nvSpPr>
        <p:spPr/>
        <p:txBody>
          <a:bodyPr/>
          <a:lstStyle/>
          <a:p>
            <a:fld id="{D3FD9B68-6B7E-4F55-9B10-C8F6A75E84FF}" type="slidenum">
              <a:rPr lang="en-US" smtClean="0"/>
              <a:t>‹#›</a:t>
            </a:fld>
            <a:endParaRPr lang="en-US"/>
          </a:p>
        </p:txBody>
      </p:sp>
    </p:spTree>
    <p:extLst>
      <p:ext uri="{BB962C8B-B14F-4D97-AF65-F5344CB8AC3E}">
        <p14:creationId xmlns:p14="http://schemas.microsoft.com/office/powerpoint/2010/main" val="1934498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FB556C-24CB-4CB4-8253-87339371F5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D1AC4ECF-BE13-421B-A952-93724DA95C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B08D226-F7CB-48CF-BE6D-6410B7E167D0}"/>
              </a:ext>
            </a:extLst>
          </p:cNvPr>
          <p:cNvSpPr>
            <a:spLocks noGrp="1"/>
          </p:cNvSpPr>
          <p:nvPr>
            <p:ph type="dt" sz="half" idx="10"/>
          </p:nvPr>
        </p:nvSpPr>
        <p:spPr/>
        <p:txBody>
          <a:bodyPr/>
          <a:lstStyle/>
          <a:p>
            <a:fld id="{FA156FA5-987F-49CD-B9C3-09B65342788E}" type="datetimeFigureOut">
              <a:rPr lang="en-US" smtClean="0"/>
              <a:t>2/8/2023</a:t>
            </a:fld>
            <a:endParaRPr lang="en-US"/>
          </a:p>
        </p:txBody>
      </p:sp>
      <p:sp>
        <p:nvSpPr>
          <p:cNvPr id="5" name="Footer Placeholder 4">
            <a:extLst>
              <a:ext uri="{FF2B5EF4-FFF2-40B4-BE49-F238E27FC236}">
                <a16:creationId xmlns:a16="http://schemas.microsoft.com/office/drawing/2014/main" xmlns="" id="{0719FF73-8347-4319-8BCD-15964F5885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9664525-62BA-4060-8978-A59DA1C40003}"/>
              </a:ext>
            </a:extLst>
          </p:cNvPr>
          <p:cNvSpPr>
            <a:spLocks noGrp="1"/>
          </p:cNvSpPr>
          <p:nvPr>
            <p:ph type="sldNum" sz="quarter" idx="12"/>
          </p:nvPr>
        </p:nvSpPr>
        <p:spPr/>
        <p:txBody>
          <a:bodyPr/>
          <a:lstStyle/>
          <a:p>
            <a:fld id="{D3FD9B68-6B7E-4F55-9B10-C8F6A75E84FF}" type="slidenum">
              <a:rPr lang="en-US" smtClean="0"/>
              <a:t>‹#›</a:t>
            </a:fld>
            <a:endParaRPr lang="en-US"/>
          </a:p>
        </p:txBody>
      </p:sp>
    </p:spTree>
    <p:extLst>
      <p:ext uri="{BB962C8B-B14F-4D97-AF65-F5344CB8AC3E}">
        <p14:creationId xmlns:p14="http://schemas.microsoft.com/office/powerpoint/2010/main" val="629718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9764FA19-1046-47A5-8C1D-0623EBA677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2D60C6C2-9957-4D2D-8B0D-73F6457304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72D613A-9051-4CF0-B6D8-43CD33EC3FC3}"/>
              </a:ext>
            </a:extLst>
          </p:cNvPr>
          <p:cNvSpPr>
            <a:spLocks noGrp="1"/>
          </p:cNvSpPr>
          <p:nvPr>
            <p:ph type="dt" sz="half" idx="10"/>
          </p:nvPr>
        </p:nvSpPr>
        <p:spPr/>
        <p:txBody>
          <a:bodyPr/>
          <a:lstStyle/>
          <a:p>
            <a:fld id="{FA156FA5-987F-49CD-B9C3-09B65342788E}" type="datetimeFigureOut">
              <a:rPr lang="en-US" smtClean="0"/>
              <a:t>2/8/2023</a:t>
            </a:fld>
            <a:endParaRPr lang="en-US"/>
          </a:p>
        </p:txBody>
      </p:sp>
      <p:sp>
        <p:nvSpPr>
          <p:cNvPr id="5" name="Footer Placeholder 4">
            <a:extLst>
              <a:ext uri="{FF2B5EF4-FFF2-40B4-BE49-F238E27FC236}">
                <a16:creationId xmlns:a16="http://schemas.microsoft.com/office/drawing/2014/main" xmlns="" id="{FEE4CB44-12A7-4204-B5E7-9D47C0178E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48B3E24-AB85-4A23-86B6-6F75FA633639}"/>
              </a:ext>
            </a:extLst>
          </p:cNvPr>
          <p:cNvSpPr>
            <a:spLocks noGrp="1"/>
          </p:cNvSpPr>
          <p:nvPr>
            <p:ph type="sldNum" sz="quarter" idx="12"/>
          </p:nvPr>
        </p:nvSpPr>
        <p:spPr/>
        <p:txBody>
          <a:bodyPr/>
          <a:lstStyle/>
          <a:p>
            <a:fld id="{D3FD9B68-6B7E-4F55-9B10-C8F6A75E84FF}" type="slidenum">
              <a:rPr lang="en-US" smtClean="0"/>
              <a:t>‹#›</a:t>
            </a:fld>
            <a:endParaRPr lang="en-US"/>
          </a:p>
        </p:txBody>
      </p:sp>
    </p:spTree>
    <p:extLst>
      <p:ext uri="{BB962C8B-B14F-4D97-AF65-F5344CB8AC3E}">
        <p14:creationId xmlns:p14="http://schemas.microsoft.com/office/powerpoint/2010/main" val="748898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7EBCBF-175D-4CE4-A8EB-59679B5F07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4B4D040-E3F6-40E5-A0F1-23FD3B2B83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01876F0F-80BA-4B39-B735-ECD0CE65F054}"/>
              </a:ext>
            </a:extLst>
          </p:cNvPr>
          <p:cNvSpPr>
            <a:spLocks noGrp="1"/>
          </p:cNvSpPr>
          <p:nvPr>
            <p:ph type="dt" sz="half" idx="10"/>
          </p:nvPr>
        </p:nvSpPr>
        <p:spPr/>
        <p:txBody>
          <a:bodyPr/>
          <a:lstStyle/>
          <a:p>
            <a:fld id="{FA156FA5-987F-49CD-B9C3-09B65342788E}" type="datetimeFigureOut">
              <a:rPr lang="en-US" smtClean="0"/>
              <a:t>2/8/2023</a:t>
            </a:fld>
            <a:endParaRPr lang="en-US"/>
          </a:p>
        </p:txBody>
      </p:sp>
      <p:sp>
        <p:nvSpPr>
          <p:cNvPr id="5" name="Footer Placeholder 4">
            <a:extLst>
              <a:ext uri="{FF2B5EF4-FFF2-40B4-BE49-F238E27FC236}">
                <a16:creationId xmlns:a16="http://schemas.microsoft.com/office/drawing/2014/main" xmlns="" id="{729E43D7-0B3E-4897-AE4C-D373CE6DB1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B6E8F79-59FA-4DED-A2EE-368C63353FA5}"/>
              </a:ext>
            </a:extLst>
          </p:cNvPr>
          <p:cNvSpPr>
            <a:spLocks noGrp="1"/>
          </p:cNvSpPr>
          <p:nvPr>
            <p:ph type="sldNum" sz="quarter" idx="12"/>
          </p:nvPr>
        </p:nvSpPr>
        <p:spPr/>
        <p:txBody>
          <a:bodyPr/>
          <a:lstStyle/>
          <a:p>
            <a:fld id="{D3FD9B68-6B7E-4F55-9B10-C8F6A75E84FF}" type="slidenum">
              <a:rPr lang="en-US" smtClean="0"/>
              <a:t>‹#›</a:t>
            </a:fld>
            <a:endParaRPr lang="en-US"/>
          </a:p>
        </p:txBody>
      </p:sp>
    </p:spTree>
    <p:extLst>
      <p:ext uri="{BB962C8B-B14F-4D97-AF65-F5344CB8AC3E}">
        <p14:creationId xmlns:p14="http://schemas.microsoft.com/office/powerpoint/2010/main" val="2570680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0E1820-03E9-411D-8219-0865CFD769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AC68D986-BB51-444A-ABC5-D8EB34D36F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4697B1E3-5464-4F39-8003-6A50E3D07107}"/>
              </a:ext>
            </a:extLst>
          </p:cNvPr>
          <p:cNvSpPr>
            <a:spLocks noGrp="1"/>
          </p:cNvSpPr>
          <p:nvPr>
            <p:ph type="dt" sz="half" idx="10"/>
          </p:nvPr>
        </p:nvSpPr>
        <p:spPr/>
        <p:txBody>
          <a:bodyPr/>
          <a:lstStyle/>
          <a:p>
            <a:fld id="{FA156FA5-987F-49CD-B9C3-09B65342788E}" type="datetimeFigureOut">
              <a:rPr lang="en-US" smtClean="0"/>
              <a:t>2/8/2023</a:t>
            </a:fld>
            <a:endParaRPr lang="en-US"/>
          </a:p>
        </p:txBody>
      </p:sp>
      <p:sp>
        <p:nvSpPr>
          <p:cNvPr id="5" name="Footer Placeholder 4">
            <a:extLst>
              <a:ext uri="{FF2B5EF4-FFF2-40B4-BE49-F238E27FC236}">
                <a16:creationId xmlns:a16="http://schemas.microsoft.com/office/drawing/2014/main" xmlns="" id="{B248675E-B0BE-469D-86F0-FA964EEBE9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26309A0-0D9C-4EC0-85BA-BD002DB9DC32}"/>
              </a:ext>
            </a:extLst>
          </p:cNvPr>
          <p:cNvSpPr>
            <a:spLocks noGrp="1"/>
          </p:cNvSpPr>
          <p:nvPr>
            <p:ph type="sldNum" sz="quarter" idx="12"/>
          </p:nvPr>
        </p:nvSpPr>
        <p:spPr/>
        <p:txBody>
          <a:bodyPr/>
          <a:lstStyle/>
          <a:p>
            <a:fld id="{D3FD9B68-6B7E-4F55-9B10-C8F6A75E84FF}" type="slidenum">
              <a:rPr lang="en-US" smtClean="0"/>
              <a:t>‹#›</a:t>
            </a:fld>
            <a:endParaRPr lang="en-US"/>
          </a:p>
        </p:txBody>
      </p:sp>
    </p:spTree>
    <p:extLst>
      <p:ext uri="{BB962C8B-B14F-4D97-AF65-F5344CB8AC3E}">
        <p14:creationId xmlns:p14="http://schemas.microsoft.com/office/powerpoint/2010/main" val="1057384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CCB0E1-F056-46C4-9CE1-D9A75ED06E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7501A90-82BE-4C99-B4BF-A236FE4BF0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D1D64F81-0C78-450F-B84B-9FAFB42163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383FB26A-AE68-4EB7-99CF-110B4321040E}"/>
              </a:ext>
            </a:extLst>
          </p:cNvPr>
          <p:cNvSpPr>
            <a:spLocks noGrp="1"/>
          </p:cNvSpPr>
          <p:nvPr>
            <p:ph type="dt" sz="half" idx="10"/>
          </p:nvPr>
        </p:nvSpPr>
        <p:spPr/>
        <p:txBody>
          <a:bodyPr/>
          <a:lstStyle/>
          <a:p>
            <a:fld id="{FA156FA5-987F-49CD-B9C3-09B65342788E}" type="datetimeFigureOut">
              <a:rPr lang="en-US" smtClean="0"/>
              <a:t>2/8/2023</a:t>
            </a:fld>
            <a:endParaRPr lang="en-US"/>
          </a:p>
        </p:txBody>
      </p:sp>
      <p:sp>
        <p:nvSpPr>
          <p:cNvPr id="6" name="Footer Placeholder 5">
            <a:extLst>
              <a:ext uri="{FF2B5EF4-FFF2-40B4-BE49-F238E27FC236}">
                <a16:creationId xmlns:a16="http://schemas.microsoft.com/office/drawing/2014/main" xmlns="" id="{20B57542-0970-47C2-8DDA-23E3892177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A006389-1497-4023-8415-7ADA88D08EDC}"/>
              </a:ext>
            </a:extLst>
          </p:cNvPr>
          <p:cNvSpPr>
            <a:spLocks noGrp="1"/>
          </p:cNvSpPr>
          <p:nvPr>
            <p:ph type="sldNum" sz="quarter" idx="12"/>
          </p:nvPr>
        </p:nvSpPr>
        <p:spPr/>
        <p:txBody>
          <a:bodyPr/>
          <a:lstStyle/>
          <a:p>
            <a:fld id="{D3FD9B68-6B7E-4F55-9B10-C8F6A75E84FF}" type="slidenum">
              <a:rPr lang="en-US" smtClean="0"/>
              <a:t>‹#›</a:t>
            </a:fld>
            <a:endParaRPr lang="en-US"/>
          </a:p>
        </p:txBody>
      </p:sp>
    </p:spTree>
    <p:extLst>
      <p:ext uri="{BB962C8B-B14F-4D97-AF65-F5344CB8AC3E}">
        <p14:creationId xmlns:p14="http://schemas.microsoft.com/office/powerpoint/2010/main" val="1585820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4AFCE9-3C5A-4639-8351-7625B0D818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A2C094A7-E75B-425B-8070-C4F14B7E18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B7036FA4-9AB2-410C-A078-1A43B765E1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64726F3C-9300-4DD8-9C1C-261CBE363E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616E1445-3AA8-4525-A4C6-212338E208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FA6F8FF9-919B-41C4-A8BD-BAFA660530E3}"/>
              </a:ext>
            </a:extLst>
          </p:cNvPr>
          <p:cNvSpPr>
            <a:spLocks noGrp="1"/>
          </p:cNvSpPr>
          <p:nvPr>
            <p:ph type="dt" sz="half" idx="10"/>
          </p:nvPr>
        </p:nvSpPr>
        <p:spPr/>
        <p:txBody>
          <a:bodyPr/>
          <a:lstStyle/>
          <a:p>
            <a:fld id="{FA156FA5-987F-49CD-B9C3-09B65342788E}" type="datetimeFigureOut">
              <a:rPr lang="en-US" smtClean="0"/>
              <a:t>2/8/2023</a:t>
            </a:fld>
            <a:endParaRPr lang="en-US"/>
          </a:p>
        </p:txBody>
      </p:sp>
      <p:sp>
        <p:nvSpPr>
          <p:cNvPr id="8" name="Footer Placeholder 7">
            <a:extLst>
              <a:ext uri="{FF2B5EF4-FFF2-40B4-BE49-F238E27FC236}">
                <a16:creationId xmlns:a16="http://schemas.microsoft.com/office/drawing/2014/main" xmlns="" id="{4020F28D-BEC6-49E5-9BF6-439B8A63B5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189CCEA1-C217-4964-9E21-5E7BD5F5113C}"/>
              </a:ext>
            </a:extLst>
          </p:cNvPr>
          <p:cNvSpPr>
            <a:spLocks noGrp="1"/>
          </p:cNvSpPr>
          <p:nvPr>
            <p:ph type="sldNum" sz="quarter" idx="12"/>
          </p:nvPr>
        </p:nvSpPr>
        <p:spPr/>
        <p:txBody>
          <a:bodyPr/>
          <a:lstStyle/>
          <a:p>
            <a:fld id="{D3FD9B68-6B7E-4F55-9B10-C8F6A75E84FF}" type="slidenum">
              <a:rPr lang="en-US" smtClean="0"/>
              <a:t>‹#›</a:t>
            </a:fld>
            <a:endParaRPr lang="en-US"/>
          </a:p>
        </p:txBody>
      </p:sp>
    </p:spTree>
    <p:extLst>
      <p:ext uri="{BB962C8B-B14F-4D97-AF65-F5344CB8AC3E}">
        <p14:creationId xmlns:p14="http://schemas.microsoft.com/office/powerpoint/2010/main" val="2199072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EACB76-606F-4229-A263-4B59B99CC2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31397D89-EEA9-4AAC-95E4-F1963A20DC2F}"/>
              </a:ext>
            </a:extLst>
          </p:cNvPr>
          <p:cNvSpPr>
            <a:spLocks noGrp="1"/>
          </p:cNvSpPr>
          <p:nvPr>
            <p:ph type="dt" sz="half" idx="10"/>
          </p:nvPr>
        </p:nvSpPr>
        <p:spPr/>
        <p:txBody>
          <a:bodyPr/>
          <a:lstStyle/>
          <a:p>
            <a:fld id="{FA156FA5-987F-49CD-B9C3-09B65342788E}" type="datetimeFigureOut">
              <a:rPr lang="en-US" smtClean="0"/>
              <a:t>2/8/2023</a:t>
            </a:fld>
            <a:endParaRPr lang="en-US"/>
          </a:p>
        </p:txBody>
      </p:sp>
      <p:sp>
        <p:nvSpPr>
          <p:cNvPr id="4" name="Footer Placeholder 3">
            <a:extLst>
              <a:ext uri="{FF2B5EF4-FFF2-40B4-BE49-F238E27FC236}">
                <a16:creationId xmlns:a16="http://schemas.microsoft.com/office/drawing/2014/main" xmlns="" id="{714E5433-0D0F-4C5D-8C77-B5C92F3F0E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686F6B1F-D28A-4C54-BAB1-4A8B1022EDB2}"/>
              </a:ext>
            </a:extLst>
          </p:cNvPr>
          <p:cNvSpPr>
            <a:spLocks noGrp="1"/>
          </p:cNvSpPr>
          <p:nvPr>
            <p:ph type="sldNum" sz="quarter" idx="12"/>
          </p:nvPr>
        </p:nvSpPr>
        <p:spPr/>
        <p:txBody>
          <a:bodyPr/>
          <a:lstStyle/>
          <a:p>
            <a:fld id="{D3FD9B68-6B7E-4F55-9B10-C8F6A75E84FF}" type="slidenum">
              <a:rPr lang="en-US" smtClean="0"/>
              <a:t>‹#›</a:t>
            </a:fld>
            <a:endParaRPr lang="en-US"/>
          </a:p>
        </p:txBody>
      </p:sp>
    </p:spTree>
    <p:extLst>
      <p:ext uri="{BB962C8B-B14F-4D97-AF65-F5344CB8AC3E}">
        <p14:creationId xmlns:p14="http://schemas.microsoft.com/office/powerpoint/2010/main" val="2970851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CA7AB5AF-4137-426D-B4AC-A215B641F1F5}"/>
              </a:ext>
            </a:extLst>
          </p:cNvPr>
          <p:cNvSpPr>
            <a:spLocks noGrp="1"/>
          </p:cNvSpPr>
          <p:nvPr>
            <p:ph type="dt" sz="half" idx="10"/>
          </p:nvPr>
        </p:nvSpPr>
        <p:spPr/>
        <p:txBody>
          <a:bodyPr/>
          <a:lstStyle/>
          <a:p>
            <a:fld id="{FA156FA5-987F-49CD-B9C3-09B65342788E}" type="datetimeFigureOut">
              <a:rPr lang="en-US" smtClean="0"/>
              <a:t>2/8/2023</a:t>
            </a:fld>
            <a:endParaRPr lang="en-US"/>
          </a:p>
        </p:txBody>
      </p:sp>
      <p:sp>
        <p:nvSpPr>
          <p:cNvPr id="3" name="Footer Placeholder 2">
            <a:extLst>
              <a:ext uri="{FF2B5EF4-FFF2-40B4-BE49-F238E27FC236}">
                <a16:creationId xmlns:a16="http://schemas.microsoft.com/office/drawing/2014/main" xmlns="" id="{3ED8E016-36BA-4AC9-85F3-C0514199A6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6FA8A727-E151-4F5B-80A2-FBC79CAFF094}"/>
              </a:ext>
            </a:extLst>
          </p:cNvPr>
          <p:cNvSpPr>
            <a:spLocks noGrp="1"/>
          </p:cNvSpPr>
          <p:nvPr>
            <p:ph type="sldNum" sz="quarter" idx="12"/>
          </p:nvPr>
        </p:nvSpPr>
        <p:spPr/>
        <p:txBody>
          <a:bodyPr/>
          <a:lstStyle/>
          <a:p>
            <a:fld id="{D3FD9B68-6B7E-4F55-9B10-C8F6A75E84FF}" type="slidenum">
              <a:rPr lang="en-US" smtClean="0"/>
              <a:t>‹#›</a:t>
            </a:fld>
            <a:endParaRPr lang="en-US"/>
          </a:p>
        </p:txBody>
      </p:sp>
    </p:spTree>
    <p:extLst>
      <p:ext uri="{BB962C8B-B14F-4D97-AF65-F5344CB8AC3E}">
        <p14:creationId xmlns:p14="http://schemas.microsoft.com/office/powerpoint/2010/main" val="2267449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4123D2-9F82-474C-AB84-789E64F988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DA4A8F59-AD7D-499D-AABA-1D067F0EBF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198B120F-B6EB-4517-8185-8EA1DB31B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E78836A-FB25-482E-968D-C202F42DA50F}"/>
              </a:ext>
            </a:extLst>
          </p:cNvPr>
          <p:cNvSpPr>
            <a:spLocks noGrp="1"/>
          </p:cNvSpPr>
          <p:nvPr>
            <p:ph type="dt" sz="half" idx="10"/>
          </p:nvPr>
        </p:nvSpPr>
        <p:spPr/>
        <p:txBody>
          <a:bodyPr/>
          <a:lstStyle/>
          <a:p>
            <a:fld id="{FA156FA5-987F-49CD-B9C3-09B65342788E}" type="datetimeFigureOut">
              <a:rPr lang="en-US" smtClean="0"/>
              <a:t>2/8/2023</a:t>
            </a:fld>
            <a:endParaRPr lang="en-US"/>
          </a:p>
        </p:txBody>
      </p:sp>
      <p:sp>
        <p:nvSpPr>
          <p:cNvPr id="6" name="Footer Placeholder 5">
            <a:extLst>
              <a:ext uri="{FF2B5EF4-FFF2-40B4-BE49-F238E27FC236}">
                <a16:creationId xmlns:a16="http://schemas.microsoft.com/office/drawing/2014/main" xmlns="" id="{9CF647F1-E4FC-447D-9EA2-5339F991B5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67D2314-A6D8-429A-A1AE-D668CB41AF92}"/>
              </a:ext>
            </a:extLst>
          </p:cNvPr>
          <p:cNvSpPr>
            <a:spLocks noGrp="1"/>
          </p:cNvSpPr>
          <p:nvPr>
            <p:ph type="sldNum" sz="quarter" idx="12"/>
          </p:nvPr>
        </p:nvSpPr>
        <p:spPr/>
        <p:txBody>
          <a:bodyPr/>
          <a:lstStyle/>
          <a:p>
            <a:fld id="{D3FD9B68-6B7E-4F55-9B10-C8F6A75E84FF}" type="slidenum">
              <a:rPr lang="en-US" smtClean="0"/>
              <a:t>‹#›</a:t>
            </a:fld>
            <a:endParaRPr lang="en-US"/>
          </a:p>
        </p:txBody>
      </p:sp>
    </p:spTree>
    <p:extLst>
      <p:ext uri="{BB962C8B-B14F-4D97-AF65-F5344CB8AC3E}">
        <p14:creationId xmlns:p14="http://schemas.microsoft.com/office/powerpoint/2010/main" val="250744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669DE1-2CA1-4DFC-A903-C5AE326076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63F0FAFA-893D-4893-9117-E70259387A9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DBB29F96-EEEF-4E16-9847-7488C297E6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34D2F23-8041-421B-8991-32E16D566C5B}"/>
              </a:ext>
            </a:extLst>
          </p:cNvPr>
          <p:cNvSpPr>
            <a:spLocks noGrp="1"/>
          </p:cNvSpPr>
          <p:nvPr>
            <p:ph type="dt" sz="half" idx="10"/>
          </p:nvPr>
        </p:nvSpPr>
        <p:spPr/>
        <p:txBody>
          <a:bodyPr/>
          <a:lstStyle/>
          <a:p>
            <a:fld id="{FA156FA5-987F-49CD-B9C3-09B65342788E}" type="datetimeFigureOut">
              <a:rPr lang="en-US" smtClean="0"/>
              <a:t>2/8/2023</a:t>
            </a:fld>
            <a:endParaRPr lang="en-US"/>
          </a:p>
        </p:txBody>
      </p:sp>
      <p:sp>
        <p:nvSpPr>
          <p:cNvPr id="6" name="Footer Placeholder 5">
            <a:extLst>
              <a:ext uri="{FF2B5EF4-FFF2-40B4-BE49-F238E27FC236}">
                <a16:creationId xmlns:a16="http://schemas.microsoft.com/office/drawing/2014/main" xmlns="" id="{A6E0DFDA-2F87-4AC6-B8BE-77AE264F8A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E846CACB-2D52-43B7-B7A4-5D6F1B2BAA95}"/>
              </a:ext>
            </a:extLst>
          </p:cNvPr>
          <p:cNvSpPr>
            <a:spLocks noGrp="1"/>
          </p:cNvSpPr>
          <p:nvPr>
            <p:ph type="sldNum" sz="quarter" idx="12"/>
          </p:nvPr>
        </p:nvSpPr>
        <p:spPr/>
        <p:txBody>
          <a:bodyPr/>
          <a:lstStyle/>
          <a:p>
            <a:fld id="{D3FD9B68-6B7E-4F55-9B10-C8F6A75E84FF}" type="slidenum">
              <a:rPr lang="en-US" smtClean="0"/>
              <a:t>‹#›</a:t>
            </a:fld>
            <a:endParaRPr lang="en-US"/>
          </a:p>
        </p:txBody>
      </p:sp>
    </p:spTree>
    <p:extLst>
      <p:ext uri="{BB962C8B-B14F-4D97-AF65-F5344CB8AC3E}">
        <p14:creationId xmlns:p14="http://schemas.microsoft.com/office/powerpoint/2010/main" val="1226216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8EF8AB81-30CE-45E1-BEB6-B498051F1A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72B96A62-1760-4E4A-A3B6-D65BEEB629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344E758-A50F-43BB-8918-3BC3F8EFA1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156FA5-987F-49CD-B9C3-09B65342788E}" type="datetimeFigureOut">
              <a:rPr lang="en-US" smtClean="0"/>
              <a:t>2/8/2023</a:t>
            </a:fld>
            <a:endParaRPr lang="en-US"/>
          </a:p>
        </p:txBody>
      </p:sp>
      <p:sp>
        <p:nvSpPr>
          <p:cNvPr id="5" name="Footer Placeholder 4">
            <a:extLst>
              <a:ext uri="{FF2B5EF4-FFF2-40B4-BE49-F238E27FC236}">
                <a16:creationId xmlns:a16="http://schemas.microsoft.com/office/drawing/2014/main" xmlns="" id="{4493EAAE-D50A-45EF-9A90-22A33B9F4A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828A0DB0-03AB-49F7-A98E-383CAE2182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FD9B68-6B7E-4F55-9B10-C8F6A75E84FF}" type="slidenum">
              <a:rPr lang="en-US" smtClean="0"/>
              <a:t>‹#›</a:t>
            </a:fld>
            <a:endParaRPr lang="en-US"/>
          </a:p>
        </p:txBody>
      </p:sp>
    </p:spTree>
    <p:extLst>
      <p:ext uri="{BB962C8B-B14F-4D97-AF65-F5344CB8AC3E}">
        <p14:creationId xmlns:p14="http://schemas.microsoft.com/office/powerpoint/2010/main" val="40917855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07EB9B-B814-47AC-B03E-FCFA486C6DF8}"/>
              </a:ext>
            </a:extLst>
          </p:cNvPr>
          <p:cNvSpPr>
            <a:spLocks noGrp="1"/>
          </p:cNvSpPr>
          <p:nvPr>
            <p:ph type="ctrTitle"/>
          </p:nvPr>
        </p:nvSpPr>
        <p:spPr/>
        <p:txBody>
          <a:bodyPr/>
          <a:lstStyle/>
          <a:p>
            <a:r>
              <a:rPr lang="en-US" b="1" dirty="0"/>
              <a:t>Project1 (</a:t>
            </a:r>
            <a:r>
              <a:rPr lang="en-US" b="1" dirty="0" err="1"/>
              <a:t>MyProject</a:t>
            </a:r>
            <a:r>
              <a:rPr lang="en-US" b="1" dirty="0"/>
              <a:t>) Creation Steps</a:t>
            </a:r>
          </a:p>
        </p:txBody>
      </p:sp>
      <p:sp>
        <p:nvSpPr>
          <p:cNvPr id="3" name="Subtitle 2">
            <a:extLst>
              <a:ext uri="{FF2B5EF4-FFF2-40B4-BE49-F238E27FC236}">
                <a16:creationId xmlns:a16="http://schemas.microsoft.com/office/drawing/2014/main" xmlns="" id="{EF594991-2FA1-4941-B89A-DFF71C3B445C}"/>
              </a:ext>
            </a:extLst>
          </p:cNvPr>
          <p:cNvSpPr>
            <a:spLocks noGrp="1"/>
          </p:cNvSpPr>
          <p:nvPr>
            <p:ph type="subTitle" idx="1"/>
          </p:nvPr>
        </p:nvSpPr>
        <p:spPr/>
        <p:txBody>
          <a:bodyPr>
            <a:normAutofit lnSpcReduction="10000"/>
          </a:bodyPr>
          <a:lstStyle/>
          <a:p>
            <a:pPr algn="r"/>
            <a:endParaRPr lang="en-US" dirty="0"/>
          </a:p>
          <a:p>
            <a:pPr algn="r"/>
            <a:endParaRPr lang="en-US" dirty="0"/>
          </a:p>
          <a:p>
            <a:pPr algn="r"/>
            <a:r>
              <a:rPr lang="en-US" b="1" dirty="0">
                <a:solidFill>
                  <a:schemeClr val="accent5">
                    <a:lumMod val="75000"/>
                  </a:schemeClr>
                </a:solidFill>
              </a:rPr>
              <a:t>Submitted By : </a:t>
            </a:r>
            <a:r>
              <a:rPr lang="en-US" dirty="0">
                <a:solidFill>
                  <a:schemeClr val="accent5">
                    <a:lumMod val="75000"/>
                  </a:schemeClr>
                </a:solidFill>
              </a:rPr>
              <a:t>Nilesh Shardul</a:t>
            </a:r>
          </a:p>
          <a:p>
            <a:pPr algn="r"/>
            <a:r>
              <a:rPr lang="en-US" b="1" dirty="0">
                <a:solidFill>
                  <a:schemeClr val="accent5">
                    <a:lumMod val="75000"/>
                  </a:schemeClr>
                </a:solidFill>
              </a:rPr>
              <a:t>Email</a:t>
            </a:r>
            <a:r>
              <a:rPr lang="en-US" dirty="0">
                <a:solidFill>
                  <a:schemeClr val="accent5">
                    <a:lumMod val="75000"/>
                  </a:schemeClr>
                </a:solidFill>
              </a:rPr>
              <a:t> </a:t>
            </a:r>
            <a:r>
              <a:rPr lang="en-US" b="1" dirty="0">
                <a:solidFill>
                  <a:schemeClr val="accent5">
                    <a:lumMod val="75000"/>
                  </a:schemeClr>
                </a:solidFill>
              </a:rPr>
              <a:t>:</a:t>
            </a:r>
            <a:r>
              <a:rPr lang="en-US" dirty="0">
                <a:solidFill>
                  <a:schemeClr val="accent5">
                    <a:lumMod val="75000"/>
                  </a:schemeClr>
                </a:solidFill>
              </a:rPr>
              <a:t> nileshbshardul@gmail.com</a:t>
            </a:r>
          </a:p>
        </p:txBody>
      </p:sp>
    </p:spTree>
    <p:extLst>
      <p:ext uri="{BB962C8B-B14F-4D97-AF65-F5344CB8AC3E}">
        <p14:creationId xmlns:p14="http://schemas.microsoft.com/office/powerpoint/2010/main" val="38026172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7072" y="365125"/>
            <a:ext cx="10036728" cy="1325563"/>
          </a:xfrm>
        </p:spPr>
        <p:txBody>
          <a:bodyPr>
            <a:normAutofit/>
          </a:bodyPr>
          <a:lstStyle/>
          <a:p>
            <a:r>
              <a:rPr lang="en-US" sz="1800" dirty="0"/>
              <a:t>Step 7 : Create new Internet Gateway </a:t>
            </a:r>
            <a:r>
              <a:rPr lang="en-US" sz="1800" b="1" dirty="0" err="1"/>
              <a:t>MyProject-igw</a:t>
            </a:r>
            <a:endParaRPr lang="en-US" sz="1800" b="1" dirty="0"/>
          </a:p>
        </p:txBody>
      </p:sp>
      <p:pic>
        <p:nvPicPr>
          <p:cNvPr id="4" name="Content Placeholder 3"/>
          <p:cNvPicPr>
            <a:picLocks noGrp="1" noChangeAspect="1"/>
          </p:cNvPicPr>
          <p:nvPr>
            <p:ph idx="1"/>
          </p:nvPr>
        </p:nvPicPr>
        <p:blipFill>
          <a:blip r:embed="rId2"/>
          <a:stretch>
            <a:fillRect/>
          </a:stretch>
        </p:blipFill>
        <p:spPr>
          <a:xfrm>
            <a:off x="1317072" y="1825624"/>
            <a:ext cx="8795547" cy="4764255"/>
          </a:xfrm>
          <a:prstGeom prst="rect">
            <a:avLst/>
          </a:prstGeom>
        </p:spPr>
      </p:pic>
    </p:spTree>
    <p:extLst>
      <p:ext uri="{BB962C8B-B14F-4D97-AF65-F5344CB8AC3E}">
        <p14:creationId xmlns:p14="http://schemas.microsoft.com/office/powerpoint/2010/main" val="15151753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94AD08-C7B7-4AAF-BB3E-A6344A2D10DE}"/>
              </a:ext>
            </a:extLst>
          </p:cNvPr>
          <p:cNvSpPr>
            <a:spLocks noGrp="1"/>
          </p:cNvSpPr>
          <p:nvPr>
            <p:ph type="title"/>
          </p:nvPr>
        </p:nvSpPr>
        <p:spPr>
          <a:xfrm>
            <a:off x="1420864" y="365126"/>
            <a:ext cx="9932936" cy="1287506"/>
          </a:xfrm>
        </p:spPr>
        <p:txBody>
          <a:bodyPr>
            <a:normAutofit/>
          </a:bodyPr>
          <a:lstStyle/>
          <a:p>
            <a:r>
              <a:rPr lang="en-US" sz="1800" dirty="0"/>
              <a:t>Step 13: Select Desired, Minimum and Maximum capacity. Select these param values as per your choice.</a:t>
            </a:r>
          </a:p>
        </p:txBody>
      </p:sp>
      <p:pic>
        <p:nvPicPr>
          <p:cNvPr id="5" name="Content Placeholder 4" descr="A picture containing text, screenshot, monitor&#10;&#10;Description automatically generated">
            <a:extLst>
              <a:ext uri="{FF2B5EF4-FFF2-40B4-BE49-F238E27FC236}">
                <a16:creationId xmlns:a16="http://schemas.microsoft.com/office/drawing/2014/main" xmlns="" id="{D744D970-7E7F-4E62-B513-D9D5E61EE818}"/>
              </a:ext>
            </a:extLst>
          </p:cNvPr>
          <p:cNvPicPr>
            <a:picLocks noGrp="1" noChangeAspect="1"/>
          </p:cNvPicPr>
          <p:nvPr>
            <p:ph idx="1"/>
          </p:nvPr>
        </p:nvPicPr>
        <p:blipFill>
          <a:blip r:embed="rId2"/>
          <a:stretch>
            <a:fillRect/>
          </a:stretch>
        </p:blipFill>
        <p:spPr>
          <a:xfrm>
            <a:off x="1420864" y="1825625"/>
            <a:ext cx="8757504" cy="4667250"/>
          </a:xfrm>
        </p:spPr>
      </p:pic>
    </p:spTree>
    <p:extLst>
      <p:ext uri="{BB962C8B-B14F-4D97-AF65-F5344CB8AC3E}">
        <p14:creationId xmlns:p14="http://schemas.microsoft.com/office/powerpoint/2010/main" val="13966355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A8BD05-E2D3-48C5-BB3F-E14C998C74F7}"/>
              </a:ext>
            </a:extLst>
          </p:cNvPr>
          <p:cNvSpPr>
            <a:spLocks noGrp="1"/>
          </p:cNvSpPr>
          <p:nvPr>
            <p:ph type="title"/>
          </p:nvPr>
        </p:nvSpPr>
        <p:spPr>
          <a:xfrm>
            <a:off x="1442906" y="365125"/>
            <a:ext cx="8607105" cy="1325563"/>
          </a:xfrm>
        </p:spPr>
        <p:txBody>
          <a:bodyPr>
            <a:normAutofit/>
          </a:bodyPr>
          <a:lstStyle/>
          <a:p>
            <a:r>
              <a:rPr lang="en-US" sz="1800" dirty="0"/>
              <a:t>Step 14: Select Target scaling policy on Avg. CPU utilization of 60% and 60 seconds to warm up before including the metric. Select these param values as per your choice</a:t>
            </a:r>
          </a:p>
        </p:txBody>
      </p:sp>
      <p:pic>
        <p:nvPicPr>
          <p:cNvPr id="5" name="Content Placeholder 4" descr="A picture containing text, screenshot, computer&#10;&#10;Description automatically generated">
            <a:extLst>
              <a:ext uri="{FF2B5EF4-FFF2-40B4-BE49-F238E27FC236}">
                <a16:creationId xmlns:a16="http://schemas.microsoft.com/office/drawing/2014/main" xmlns="" id="{7AEFB7A1-1142-4B82-963E-2AF3A2D7F349}"/>
              </a:ext>
            </a:extLst>
          </p:cNvPr>
          <p:cNvPicPr>
            <a:picLocks noGrp="1" noChangeAspect="1"/>
          </p:cNvPicPr>
          <p:nvPr>
            <p:ph idx="1"/>
          </p:nvPr>
        </p:nvPicPr>
        <p:blipFill>
          <a:blip r:embed="rId2"/>
          <a:stretch>
            <a:fillRect/>
          </a:stretch>
        </p:blipFill>
        <p:spPr>
          <a:xfrm>
            <a:off x="1442906" y="2141537"/>
            <a:ext cx="8735461" cy="4655502"/>
          </a:xfrm>
        </p:spPr>
      </p:pic>
    </p:spTree>
    <p:extLst>
      <p:ext uri="{BB962C8B-B14F-4D97-AF65-F5344CB8AC3E}">
        <p14:creationId xmlns:p14="http://schemas.microsoft.com/office/powerpoint/2010/main" val="15076029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64C03A8-164A-41F0-BCF1-BDBE35D1B18B}"/>
              </a:ext>
            </a:extLst>
          </p:cNvPr>
          <p:cNvSpPr>
            <a:spLocks noGrp="1"/>
          </p:cNvSpPr>
          <p:nvPr>
            <p:ph type="title"/>
          </p:nvPr>
        </p:nvSpPr>
        <p:spPr>
          <a:xfrm>
            <a:off x="1420864" y="365125"/>
            <a:ext cx="9932936" cy="1325563"/>
          </a:xfrm>
        </p:spPr>
        <p:txBody>
          <a:bodyPr>
            <a:normAutofit/>
          </a:bodyPr>
          <a:lstStyle/>
          <a:p>
            <a:r>
              <a:rPr lang="en-US" sz="1800" dirty="0"/>
              <a:t>Step 16: Add notifications if required for that you need to create SNC topic and email here</a:t>
            </a:r>
          </a:p>
        </p:txBody>
      </p:sp>
      <p:pic>
        <p:nvPicPr>
          <p:cNvPr id="9" name="Content Placeholder 8" descr="Graphical user interface, text, application, email&#10;&#10;Description automatically generated">
            <a:extLst>
              <a:ext uri="{FF2B5EF4-FFF2-40B4-BE49-F238E27FC236}">
                <a16:creationId xmlns:a16="http://schemas.microsoft.com/office/drawing/2014/main" xmlns="" id="{FB38B30A-176E-46A3-82DB-CDD31F943921}"/>
              </a:ext>
            </a:extLst>
          </p:cNvPr>
          <p:cNvPicPr>
            <a:picLocks noGrp="1" noChangeAspect="1"/>
          </p:cNvPicPr>
          <p:nvPr>
            <p:ph idx="1"/>
          </p:nvPr>
        </p:nvPicPr>
        <p:blipFill>
          <a:blip r:embed="rId2"/>
          <a:stretch>
            <a:fillRect/>
          </a:stretch>
        </p:blipFill>
        <p:spPr>
          <a:xfrm>
            <a:off x="1420864" y="1825625"/>
            <a:ext cx="8757504" cy="4667250"/>
          </a:xfrm>
        </p:spPr>
      </p:pic>
    </p:spTree>
    <p:extLst>
      <p:ext uri="{BB962C8B-B14F-4D97-AF65-F5344CB8AC3E}">
        <p14:creationId xmlns:p14="http://schemas.microsoft.com/office/powerpoint/2010/main" val="33676494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932F9B-21C5-4453-8790-4E43F342A392}"/>
              </a:ext>
            </a:extLst>
          </p:cNvPr>
          <p:cNvSpPr>
            <a:spLocks noGrp="1"/>
          </p:cNvSpPr>
          <p:nvPr>
            <p:ph type="title"/>
          </p:nvPr>
        </p:nvSpPr>
        <p:spPr>
          <a:xfrm>
            <a:off x="1420864" y="365125"/>
            <a:ext cx="9932936" cy="1325563"/>
          </a:xfrm>
        </p:spPr>
        <p:txBody>
          <a:bodyPr>
            <a:normAutofit/>
          </a:bodyPr>
          <a:lstStyle/>
          <a:p>
            <a:r>
              <a:rPr lang="en-US" sz="1800" dirty="0"/>
              <a:t>Step 17: Create Auto Scaling on the last review tab</a:t>
            </a:r>
          </a:p>
        </p:txBody>
      </p:sp>
      <p:pic>
        <p:nvPicPr>
          <p:cNvPr id="7" name="Content Placeholder 6" descr="Graphical user interface, text, website&#10;&#10;Description automatically generated">
            <a:extLst>
              <a:ext uri="{FF2B5EF4-FFF2-40B4-BE49-F238E27FC236}">
                <a16:creationId xmlns:a16="http://schemas.microsoft.com/office/drawing/2014/main" xmlns="" id="{B749AA33-A3F0-4437-B4CA-14D3AC1EE424}"/>
              </a:ext>
            </a:extLst>
          </p:cNvPr>
          <p:cNvPicPr>
            <a:picLocks noGrp="1" noChangeAspect="1"/>
          </p:cNvPicPr>
          <p:nvPr>
            <p:ph idx="1"/>
          </p:nvPr>
        </p:nvPicPr>
        <p:blipFill>
          <a:blip r:embed="rId2"/>
          <a:stretch>
            <a:fillRect/>
          </a:stretch>
        </p:blipFill>
        <p:spPr>
          <a:xfrm>
            <a:off x="1420864" y="1825625"/>
            <a:ext cx="8757504" cy="4667250"/>
          </a:xfrm>
        </p:spPr>
      </p:pic>
    </p:spTree>
    <p:extLst>
      <p:ext uri="{BB962C8B-B14F-4D97-AF65-F5344CB8AC3E}">
        <p14:creationId xmlns:p14="http://schemas.microsoft.com/office/powerpoint/2010/main" val="25240428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EFE527-88F7-4E88-AF47-D8FDB6640A54}"/>
              </a:ext>
            </a:extLst>
          </p:cNvPr>
          <p:cNvSpPr>
            <a:spLocks noGrp="1"/>
          </p:cNvSpPr>
          <p:nvPr>
            <p:ph type="title"/>
          </p:nvPr>
        </p:nvSpPr>
        <p:spPr>
          <a:xfrm>
            <a:off x="1417740" y="365125"/>
            <a:ext cx="9936060" cy="1325563"/>
          </a:xfrm>
        </p:spPr>
        <p:txBody>
          <a:bodyPr>
            <a:normAutofit/>
          </a:bodyPr>
          <a:lstStyle/>
          <a:p>
            <a:r>
              <a:rPr lang="en-US" sz="1800" dirty="0"/>
              <a:t>Step 18: Verify new Auto scaling group is created</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xmlns="" id="{FF865A29-274B-49B0-BABE-079D897DEC8C}"/>
              </a:ext>
            </a:extLst>
          </p:cNvPr>
          <p:cNvPicPr>
            <a:picLocks noGrp="1" noChangeAspect="1"/>
          </p:cNvPicPr>
          <p:nvPr>
            <p:ph idx="1"/>
          </p:nvPr>
        </p:nvPicPr>
        <p:blipFill>
          <a:blip r:embed="rId2"/>
          <a:stretch>
            <a:fillRect/>
          </a:stretch>
        </p:blipFill>
        <p:spPr>
          <a:xfrm>
            <a:off x="1417740" y="1825624"/>
            <a:ext cx="8760628" cy="4668915"/>
          </a:xfrm>
        </p:spPr>
      </p:pic>
    </p:spTree>
    <p:extLst>
      <p:ext uri="{BB962C8B-B14F-4D97-AF65-F5344CB8AC3E}">
        <p14:creationId xmlns:p14="http://schemas.microsoft.com/office/powerpoint/2010/main" val="10248581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0FE3EF-919E-4657-A3CA-E3CD82BD019A}"/>
              </a:ext>
            </a:extLst>
          </p:cNvPr>
          <p:cNvSpPr>
            <a:spLocks noGrp="1"/>
          </p:cNvSpPr>
          <p:nvPr>
            <p:ph type="title"/>
          </p:nvPr>
        </p:nvSpPr>
        <p:spPr>
          <a:xfrm>
            <a:off x="1417740" y="365125"/>
            <a:ext cx="9936060" cy="1325563"/>
          </a:xfrm>
        </p:spPr>
        <p:txBody>
          <a:bodyPr>
            <a:normAutofit/>
          </a:bodyPr>
          <a:lstStyle/>
          <a:p>
            <a:r>
              <a:rPr lang="en-US" sz="1800" dirty="0"/>
              <a:t>Step 19: Check the activity history </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xmlns="" id="{D81A1420-DB36-41D1-A80A-693AE058A223}"/>
              </a:ext>
            </a:extLst>
          </p:cNvPr>
          <p:cNvPicPr>
            <a:picLocks noGrp="1" noChangeAspect="1"/>
          </p:cNvPicPr>
          <p:nvPr>
            <p:ph idx="1"/>
          </p:nvPr>
        </p:nvPicPr>
        <p:blipFill>
          <a:blip r:embed="rId2"/>
          <a:stretch>
            <a:fillRect/>
          </a:stretch>
        </p:blipFill>
        <p:spPr>
          <a:xfrm>
            <a:off x="1417740" y="1825624"/>
            <a:ext cx="8760628" cy="4668915"/>
          </a:xfrm>
        </p:spPr>
      </p:pic>
    </p:spTree>
    <p:extLst>
      <p:ext uri="{BB962C8B-B14F-4D97-AF65-F5344CB8AC3E}">
        <p14:creationId xmlns:p14="http://schemas.microsoft.com/office/powerpoint/2010/main" val="36178572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47A41A-F075-4B0A-8DA1-C04A7DC9077C}"/>
              </a:ext>
            </a:extLst>
          </p:cNvPr>
          <p:cNvSpPr>
            <a:spLocks noGrp="1"/>
          </p:cNvSpPr>
          <p:nvPr>
            <p:ph type="title"/>
          </p:nvPr>
        </p:nvSpPr>
        <p:spPr>
          <a:xfrm>
            <a:off x="1367406" y="365125"/>
            <a:ext cx="9986394" cy="1325563"/>
          </a:xfrm>
        </p:spPr>
        <p:txBody>
          <a:bodyPr>
            <a:normAutofit/>
          </a:bodyPr>
          <a:lstStyle/>
          <a:p>
            <a:r>
              <a:rPr lang="en-US" sz="1800" dirty="0"/>
              <a:t>Step 20: Go to instances link and refresh. You can see new instances added (name is ‘–’)</a:t>
            </a:r>
          </a:p>
        </p:txBody>
      </p:sp>
      <p:pic>
        <p:nvPicPr>
          <p:cNvPr id="5" name="Content Placeholder 4" descr="Graphical user interface, text, application&#10;&#10;Description automatically generated">
            <a:extLst>
              <a:ext uri="{FF2B5EF4-FFF2-40B4-BE49-F238E27FC236}">
                <a16:creationId xmlns:a16="http://schemas.microsoft.com/office/drawing/2014/main" xmlns="" id="{F6FE9768-A724-475D-A279-FA88530B0B9F}"/>
              </a:ext>
            </a:extLst>
          </p:cNvPr>
          <p:cNvPicPr>
            <a:picLocks noGrp="1" noChangeAspect="1"/>
          </p:cNvPicPr>
          <p:nvPr>
            <p:ph idx="1"/>
          </p:nvPr>
        </p:nvPicPr>
        <p:blipFill>
          <a:blip r:embed="rId2"/>
          <a:stretch>
            <a:fillRect/>
          </a:stretch>
        </p:blipFill>
        <p:spPr>
          <a:xfrm>
            <a:off x="1367406" y="1825625"/>
            <a:ext cx="8810961" cy="4695740"/>
          </a:xfrm>
        </p:spPr>
      </p:pic>
    </p:spTree>
    <p:extLst>
      <p:ext uri="{BB962C8B-B14F-4D97-AF65-F5344CB8AC3E}">
        <p14:creationId xmlns:p14="http://schemas.microsoft.com/office/powerpoint/2010/main" val="3007588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F31065-32EF-4E42-B760-05F70F063508}"/>
              </a:ext>
            </a:extLst>
          </p:cNvPr>
          <p:cNvSpPr>
            <a:spLocks noGrp="1"/>
          </p:cNvSpPr>
          <p:nvPr>
            <p:ph type="title"/>
          </p:nvPr>
        </p:nvSpPr>
        <p:spPr>
          <a:xfrm>
            <a:off x="1420864" y="365125"/>
            <a:ext cx="9932936" cy="1325563"/>
          </a:xfrm>
        </p:spPr>
        <p:txBody>
          <a:bodyPr>
            <a:normAutofit/>
          </a:bodyPr>
          <a:lstStyle/>
          <a:p>
            <a:r>
              <a:rPr lang="en-US" sz="1800" dirty="0"/>
              <a:t>Step 21: Check the new instance details</a:t>
            </a:r>
          </a:p>
        </p:txBody>
      </p:sp>
      <p:pic>
        <p:nvPicPr>
          <p:cNvPr id="5" name="Content Placeholder 4" descr="Graphical user interface, text, email&#10;&#10;Description automatically generated">
            <a:extLst>
              <a:ext uri="{FF2B5EF4-FFF2-40B4-BE49-F238E27FC236}">
                <a16:creationId xmlns:a16="http://schemas.microsoft.com/office/drawing/2014/main" xmlns="" id="{1A9A7A1A-38FB-4D61-86E4-70A801B2B37A}"/>
              </a:ext>
            </a:extLst>
          </p:cNvPr>
          <p:cNvPicPr>
            <a:picLocks noGrp="1" noChangeAspect="1"/>
          </p:cNvPicPr>
          <p:nvPr>
            <p:ph idx="1"/>
          </p:nvPr>
        </p:nvPicPr>
        <p:blipFill>
          <a:blip r:embed="rId2"/>
          <a:stretch>
            <a:fillRect/>
          </a:stretch>
        </p:blipFill>
        <p:spPr>
          <a:xfrm>
            <a:off x="1420864" y="1825625"/>
            <a:ext cx="8757504" cy="4667250"/>
          </a:xfrm>
        </p:spPr>
      </p:pic>
    </p:spTree>
    <p:extLst>
      <p:ext uri="{BB962C8B-B14F-4D97-AF65-F5344CB8AC3E}">
        <p14:creationId xmlns:p14="http://schemas.microsoft.com/office/powerpoint/2010/main" val="38349488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A6B9BB-577B-411E-A22E-7C21EF9AE1FD}"/>
              </a:ext>
            </a:extLst>
          </p:cNvPr>
          <p:cNvSpPr>
            <a:spLocks noGrp="1"/>
          </p:cNvSpPr>
          <p:nvPr>
            <p:ph type="title"/>
          </p:nvPr>
        </p:nvSpPr>
        <p:spPr>
          <a:xfrm>
            <a:off x="1434516" y="365125"/>
            <a:ext cx="9919283" cy="1325563"/>
          </a:xfrm>
        </p:spPr>
        <p:txBody>
          <a:bodyPr>
            <a:normAutofit/>
          </a:bodyPr>
          <a:lstStyle/>
          <a:p>
            <a:r>
              <a:rPr lang="en-US" sz="1800" dirty="0"/>
              <a:t>Step 22: Try to open the link for new instance, see if it works as shown below</a:t>
            </a:r>
          </a:p>
        </p:txBody>
      </p:sp>
      <p:pic>
        <p:nvPicPr>
          <p:cNvPr id="9" name="Content Placeholder 8" descr="Graphical user interface, application&#10;&#10;Description automatically generated">
            <a:extLst>
              <a:ext uri="{FF2B5EF4-FFF2-40B4-BE49-F238E27FC236}">
                <a16:creationId xmlns:a16="http://schemas.microsoft.com/office/drawing/2014/main" xmlns="" id="{E463BC2E-E17D-4A90-9134-336D204F66A6}"/>
              </a:ext>
            </a:extLst>
          </p:cNvPr>
          <p:cNvPicPr>
            <a:picLocks noGrp="1" noChangeAspect="1"/>
          </p:cNvPicPr>
          <p:nvPr>
            <p:ph idx="1"/>
          </p:nvPr>
        </p:nvPicPr>
        <p:blipFill>
          <a:blip r:embed="rId2"/>
          <a:stretch>
            <a:fillRect/>
          </a:stretch>
        </p:blipFill>
        <p:spPr>
          <a:xfrm>
            <a:off x="1568742" y="1825625"/>
            <a:ext cx="8543878" cy="4627934"/>
          </a:xfr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0768080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329B55-6566-4D62-B350-D08757816357}"/>
              </a:ext>
            </a:extLst>
          </p:cNvPr>
          <p:cNvSpPr>
            <a:spLocks noGrp="1"/>
          </p:cNvSpPr>
          <p:nvPr>
            <p:ph type="title"/>
          </p:nvPr>
        </p:nvSpPr>
        <p:spPr>
          <a:xfrm>
            <a:off x="1420864" y="365125"/>
            <a:ext cx="9932936" cy="1325563"/>
          </a:xfrm>
        </p:spPr>
        <p:txBody>
          <a:bodyPr>
            <a:normAutofit/>
          </a:bodyPr>
          <a:lstStyle/>
          <a:p>
            <a:r>
              <a:rPr lang="en-US" sz="1800" dirty="0"/>
              <a:t>Step 23: Check Target group under load balancer for health check</a:t>
            </a:r>
          </a:p>
        </p:txBody>
      </p:sp>
      <p:pic>
        <p:nvPicPr>
          <p:cNvPr id="5" name="Content Placeholder 4" descr="A picture containing text, screenshot, indoor&#10;&#10;Description automatically generated">
            <a:extLst>
              <a:ext uri="{FF2B5EF4-FFF2-40B4-BE49-F238E27FC236}">
                <a16:creationId xmlns:a16="http://schemas.microsoft.com/office/drawing/2014/main" xmlns="" id="{2BD2E45A-AFB6-4AB2-A55C-4E5FBD4CE306}"/>
              </a:ext>
            </a:extLst>
          </p:cNvPr>
          <p:cNvPicPr>
            <a:picLocks noGrp="1" noChangeAspect="1"/>
          </p:cNvPicPr>
          <p:nvPr>
            <p:ph idx="1"/>
          </p:nvPr>
        </p:nvPicPr>
        <p:blipFill>
          <a:blip r:embed="rId2"/>
          <a:stretch>
            <a:fillRect/>
          </a:stretch>
        </p:blipFill>
        <p:spPr>
          <a:xfrm>
            <a:off x="1420864" y="1825625"/>
            <a:ext cx="8757504" cy="4667250"/>
          </a:xfrm>
        </p:spPr>
      </p:pic>
    </p:spTree>
    <p:extLst>
      <p:ext uri="{BB962C8B-B14F-4D97-AF65-F5344CB8AC3E}">
        <p14:creationId xmlns:p14="http://schemas.microsoft.com/office/powerpoint/2010/main" val="3510236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7348" y="365125"/>
            <a:ext cx="10246452" cy="1325563"/>
          </a:xfrm>
        </p:spPr>
        <p:txBody>
          <a:bodyPr>
            <a:normAutofit/>
          </a:bodyPr>
          <a:lstStyle/>
          <a:p>
            <a:r>
              <a:rPr lang="en-US" sz="1800" dirty="0"/>
              <a:t>Step 8: Select Internet Gateway and click on Attach to a VPC</a:t>
            </a:r>
          </a:p>
        </p:txBody>
      </p:sp>
      <p:pic>
        <p:nvPicPr>
          <p:cNvPr id="5" name="Content Placeholder 4"/>
          <p:cNvPicPr>
            <a:picLocks noGrp="1" noChangeAspect="1"/>
          </p:cNvPicPr>
          <p:nvPr>
            <p:ph idx="1"/>
          </p:nvPr>
        </p:nvPicPr>
        <p:blipFill>
          <a:blip r:embed="rId2"/>
          <a:stretch>
            <a:fillRect/>
          </a:stretch>
        </p:blipFill>
        <p:spPr>
          <a:xfrm>
            <a:off x="1107348" y="1825625"/>
            <a:ext cx="9005272" cy="4877856"/>
          </a:xfrm>
          <a:prstGeom prst="rect">
            <a:avLst/>
          </a:prstGeom>
        </p:spPr>
      </p:pic>
    </p:spTree>
    <p:extLst>
      <p:ext uri="{BB962C8B-B14F-4D97-AF65-F5344CB8AC3E}">
        <p14:creationId xmlns:p14="http://schemas.microsoft.com/office/powerpoint/2010/main" val="1819527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790" y="365125"/>
            <a:ext cx="10280009" cy="1325563"/>
          </a:xfrm>
        </p:spPr>
        <p:txBody>
          <a:bodyPr>
            <a:normAutofit/>
          </a:bodyPr>
          <a:lstStyle/>
          <a:p>
            <a:r>
              <a:rPr lang="en-US" sz="1800" dirty="0"/>
              <a:t>Step 9: Attach gateway to the </a:t>
            </a:r>
            <a:r>
              <a:rPr lang="en-US" sz="1800" dirty="0" err="1"/>
              <a:t>MyProject</a:t>
            </a:r>
            <a:r>
              <a:rPr lang="en-US" sz="1800" dirty="0"/>
              <a:t> VPC</a:t>
            </a:r>
          </a:p>
        </p:txBody>
      </p:sp>
      <p:pic>
        <p:nvPicPr>
          <p:cNvPr id="4" name="Content Placeholder 3"/>
          <p:cNvPicPr>
            <a:picLocks noGrp="1" noChangeAspect="1"/>
          </p:cNvPicPr>
          <p:nvPr>
            <p:ph idx="1"/>
          </p:nvPr>
        </p:nvPicPr>
        <p:blipFill>
          <a:blip r:embed="rId2"/>
          <a:stretch>
            <a:fillRect/>
          </a:stretch>
        </p:blipFill>
        <p:spPr>
          <a:xfrm>
            <a:off x="1140904" y="1825625"/>
            <a:ext cx="8971716" cy="4859680"/>
          </a:xfrm>
          <a:prstGeom prst="rect">
            <a:avLst/>
          </a:prstGeom>
        </p:spPr>
      </p:pic>
    </p:spTree>
    <p:extLst>
      <p:ext uri="{BB962C8B-B14F-4D97-AF65-F5344CB8AC3E}">
        <p14:creationId xmlns:p14="http://schemas.microsoft.com/office/powerpoint/2010/main" val="4219412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2240" y="365125"/>
            <a:ext cx="10011560" cy="1325563"/>
          </a:xfrm>
        </p:spPr>
        <p:txBody>
          <a:bodyPr>
            <a:normAutofit/>
          </a:bodyPr>
          <a:lstStyle/>
          <a:p>
            <a:r>
              <a:rPr lang="en-US" sz="1800" dirty="0"/>
              <a:t>Step 10: Check Route table created for </a:t>
            </a:r>
            <a:r>
              <a:rPr lang="en-US" sz="1800" dirty="0" err="1"/>
              <a:t>MyProject</a:t>
            </a:r>
            <a:r>
              <a:rPr lang="en-US" sz="1800" dirty="0"/>
              <a:t> VPC and click on </a:t>
            </a:r>
            <a:r>
              <a:rPr lang="en-US" sz="1800" b="1" dirty="0"/>
              <a:t>Edit routes</a:t>
            </a:r>
          </a:p>
        </p:txBody>
      </p:sp>
      <p:pic>
        <p:nvPicPr>
          <p:cNvPr id="4" name="Content Placeholder 3"/>
          <p:cNvPicPr>
            <a:picLocks noGrp="1" noChangeAspect="1"/>
          </p:cNvPicPr>
          <p:nvPr>
            <p:ph idx="1"/>
          </p:nvPr>
        </p:nvPicPr>
        <p:blipFill>
          <a:blip r:embed="rId2"/>
          <a:stretch>
            <a:fillRect/>
          </a:stretch>
        </p:blipFill>
        <p:spPr>
          <a:xfrm>
            <a:off x="1342240" y="1825624"/>
            <a:ext cx="8770380" cy="4750623"/>
          </a:xfrm>
          <a:prstGeom prst="rect">
            <a:avLst/>
          </a:prstGeom>
        </p:spPr>
      </p:pic>
    </p:spTree>
    <p:extLst>
      <p:ext uri="{BB962C8B-B14F-4D97-AF65-F5344CB8AC3E}">
        <p14:creationId xmlns:p14="http://schemas.microsoft.com/office/powerpoint/2010/main" val="3921908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5462" y="365125"/>
            <a:ext cx="9211110" cy="1325563"/>
          </a:xfrm>
        </p:spPr>
        <p:txBody>
          <a:bodyPr>
            <a:normAutofit/>
          </a:bodyPr>
          <a:lstStyle/>
          <a:p>
            <a:r>
              <a:rPr lang="en-US" sz="1800" dirty="0"/>
              <a:t>Step 11: Add new route, for destination </a:t>
            </a:r>
            <a:r>
              <a:rPr lang="en-US" sz="1800" b="1" dirty="0"/>
              <a:t>0.0.0.0/0 (internet)</a:t>
            </a:r>
            <a:r>
              <a:rPr lang="en-US" sz="1800" dirty="0"/>
              <a:t> add our new internet gateway </a:t>
            </a:r>
            <a:r>
              <a:rPr lang="en-US" sz="1800" b="1" dirty="0" err="1"/>
              <a:t>MyProject-igw</a:t>
            </a:r>
            <a:r>
              <a:rPr lang="en-US" sz="1800" dirty="0"/>
              <a:t> as target</a:t>
            </a:r>
          </a:p>
        </p:txBody>
      </p:sp>
      <p:pic>
        <p:nvPicPr>
          <p:cNvPr id="4" name="Content Placeholder 3"/>
          <p:cNvPicPr>
            <a:picLocks noGrp="1" noChangeAspect="1"/>
          </p:cNvPicPr>
          <p:nvPr>
            <p:ph idx="1"/>
          </p:nvPr>
        </p:nvPicPr>
        <p:blipFill>
          <a:blip r:embed="rId2"/>
          <a:stretch>
            <a:fillRect/>
          </a:stretch>
        </p:blipFill>
        <p:spPr>
          <a:xfrm>
            <a:off x="1325462" y="1825624"/>
            <a:ext cx="8787158" cy="4759711"/>
          </a:xfrm>
          <a:prstGeom prst="rect">
            <a:avLst/>
          </a:prstGeom>
        </p:spPr>
      </p:pic>
    </p:spTree>
    <p:extLst>
      <p:ext uri="{BB962C8B-B14F-4D97-AF65-F5344CB8AC3E}">
        <p14:creationId xmlns:p14="http://schemas.microsoft.com/office/powerpoint/2010/main" val="2858354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xmlns="" id="{0C0ACEEB-C975-4BA3-91DB-81E745715B3A}"/>
              </a:ext>
            </a:extLst>
          </p:cNvPr>
          <p:cNvSpPr>
            <a:spLocks noGrp="1"/>
          </p:cNvSpPr>
          <p:nvPr>
            <p:ph idx="1"/>
          </p:nvPr>
        </p:nvSpPr>
        <p:spPr>
          <a:xfrm>
            <a:off x="838200" y="1825625"/>
            <a:ext cx="10515600" cy="4351338"/>
          </a:xfrm>
        </p:spPr>
        <p:txBody>
          <a:bodyPr/>
          <a:lstStyle/>
          <a:p>
            <a:pPr marL="0" indent="0">
              <a:lnSpc>
                <a:spcPct val="107000"/>
              </a:lnSpc>
              <a:spcBef>
                <a:spcPts val="0"/>
              </a:spcBef>
              <a:spcAft>
                <a:spcPts val="750"/>
              </a:spcAft>
              <a:buNone/>
            </a:pPr>
            <a:r>
              <a:rPr lang="en-US" sz="2200" b="1" dirty="0">
                <a:solidFill>
                  <a:schemeClr val="accent5">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t>B. RDS – MySQL DB (Subnet group, DB setup and configure)</a:t>
            </a:r>
            <a:endParaRPr lang="en-US" sz="22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514350" indent="-514350">
              <a:buAutoNum type="arabicPeriod"/>
            </a:pPr>
            <a:endParaRPr lang="en-US" b="1" dirty="0">
              <a:solidFill>
                <a:schemeClr val="accent5">
                  <a:lumMod val="75000"/>
                </a:schemeClr>
              </a:solidFill>
              <a:latin typeface="Helvetica" panose="020B0604020202020204" pitchFamily="34" charset="0"/>
              <a:cs typeface="Times New Roman" panose="02020603050405020304" pitchFamily="18" charset="0"/>
            </a:endParaRPr>
          </a:p>
          <a:p>
            <a:pPr marL="0" indent="0">
              <a:buNone/>
            </a:pPr>
            <a:r>
              <a:rPr lang="en-US" sz="1800" dirty="0">
                <a:solidFill>
                  <a:srgbClr val="4D575D"/>
                </a:solidFill>
                <a:effectLst/>
                <a:latin typeface="Helvetica" panose="020B0604020202020204" pitchFamily="34" charset="0"/>
                <a:ea typeface="Times New Roman" panose="02020603050405020304" pitchFamily="18" charset="0"/>
                <a:cs typeface="Times New Roman" panose="02020603050405020304" pitchFamily="18" charset="0"/>
              </a:rPr>
              <a:t>In this, first create subnet group and attac</a:t>
            </a:r>
            <a:r>
              <a:rPr lang="en-US" sz="1800" dirty="0">
                <a:solidFill>
                  <a:srgbClr val="4D575D"/>
                </a:solidFill>
                <a:latin typeface="Helvetica" panose="020B0604020202020204" pitchFamily="34" charset="0"/>
                <a:ea typeface="Times New Roman" panose="02020603050405020304" pitchFamily="18" charset="0"/>
                <a:cs typeface="Times New Roman" panose="02020603050405020304" pitchFamily="18" charset="0"/>
              </a:rPr>
              <a:t>h VPC and its subnets. Then create MySQL RDS with standard, free-tier instance setup with auto-scaling, backup and minor version upgrade enabled.</a:t>
            </a:r>
          </a:p>
          <a:p>
            <a:pPr marL="0" indent="0">
              <a:buNone/>
            </a:pPr>
            <a:r>
              <a:rPr lang="en-US" sz="1800" dirty="0">
                <a:solidFill>
                  <a:srgbClr val="4D575D"/>
                </a:solidFill>
                <a:latin typeface="Helvetica" panose="020B0604020202020204" pitchFamily="34" charset="0"/>
                <a:cs typeface="Times New Roman" panose="02020603050405020304" pitchFamily="18" charset="0"/>
              </a:rPr>
              <a:t>This DB should be created to VPC and the new subnet group created for the VPC. </a:t>
            </a:r>
          </a:p>
          <a:p>
            <a:pPr marL="0" indent="0">
              <a:buNone/>
            </a:pPr>
            <a:endParaRPr lang="en-US" sz="1800" dirty="0">
              <a:solidFill>
                <a:srgbClr val="4D575D"/>
              </a:solidFill>
              <a:latin typeface="Helvetica" panose="020B0604020202020204" pitchFamily="34" charset="0"/>
              <a:cs typeface="Times New Roman" panose="02020603050405020304" pitchFamily="18" charset="0"/>
            </a:endParaRPr>
          </a:p>
          <a:p>
            <a:pPr marL="0" indent="0">
              <a:buNone/>
            </a:pPr>
            <a:r>
              <a:rPr lang="en-US" sz="1800" dirty="0">
                <a:solidFill>
                  <a:srgbClr val="4D575D"/>
                </a:solidFill>
                <a:latin typeface="Helvetica" panose="020B0604020202020204" pitchFamily="34" charset="0"/>
                <a:cs typeface="Times New Roman" panose="02020603050405020304" pitchFamily="18" charset="0"/>
              </a:rPr>
              <a:t>Please refer following steps with screenshots.</a:t>
            </a:r>
            <a:endParaRPr lang="en-US" dirty="0"/>
          </a:p>
        </p:txBody>
      </p:sp>
    </p:spTree>
    <p:extLst>
      <p:ext uri="{BB962C8B-B14F-4D97-AF65-F5344CB8AC3E}">
        <p14:creationId xmlns:p14="http://schemas.microsoft.com/office/powerpoint/2010/main" val="4045211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7886C4-624C-4010-953D-8A6AC6116C1E}"/>
              </a:ext>
            </a:extLst>
          </p:cNvPr>
          <p:cNvSpPr>
            <a:spLocks noGrp="1"/>
          </p:cNvSpPr>
          <p:nvPr>
            <p:ph type="title"/>
          </p:nvPr>
        </p:nvSpPr>
        <p:spPr>
          <a:xfrm>
            <a:off x="1182848" y="365125"/>
            <a:ext cx="10170952" cy="1325563"/>
          </a:xfrm>
        </p:spPr>
        <p:txBody>
          <a:bodyPr>
            <a:normAutofit/>
          </a:bodyPr>
          <a:lstStyle/>
          <a:p>
            <a:r>
              <a:rPr lang="en-US" sz="1800" dirty="0"/>
              <a:t>Step 1: Create New Subnet Group </a:t>
            </a:r>
            <a:r>
              <a:rPr lang="en-US" sz="1800" b="1" dirty="0"/>
              <a:t>MyProjectRDSSubnetGroup1 </a:t>
            </a:r>
            <a:r>
              <a:rPr lang="en-US" sz="1800" dirty="0"/>
              <a:t>in </a:t>
            </a:r>
            <a:r>
              <a:rPr lang="en-US" sz="1800" dirty="0" err="1"/>
              <a:t>MyProject</a:t>
            </a:r>
            <a:r>
              <a:rPr lang="en-US" sz="1800" dirty="0"/>
              <a:t> VPC</a:t>
            </a:r>
          </a:p>
        </p:txBody>
      </p:sp>
      <p:pic>
        <p:nvPicPr>
          <p:cNvPr id="5" name="Content Placeholder 4" descr="Graphical user interface, text&#10;&#10;Description automatically generated">
            <a:extLst>
              <a:ext uri="{FF2B5EF4-FFF2-40B4-BE49-F238E27FC236}">
                <a16:creationId xmlns:a16="http://schemas.microsoft.com/office/drawing/2014/main" xmlns="" id="{1C672F45-AE3C-4717-AFFB-05291AC0DF9B}"/>
              </a:ext>
            </a:extLst>
          </p:cNvPr>
          <p:cNvPicPr>
            <a:picLocks noGrp="1" noChangeAspect="1"/>
          </p:cNvPicPr>
          <p:nvPr>
            <p:ph idx="1"/>
          </p:nvPr>
        </p:nvPicPr>
        <p:blipFill>
          <a:blip r:embed="rId2"/>
          <a:stretch>
            <a:fillRect/>
          </a:stretch>
        </p:blipFill>
        <p:spPr>
          <a:xfrm>
            <a:off x="1182848" y="1825625"/>
            <a:ext cx="8995519" cy="4794098"/>
          </a:xfrm>
        </p:spPr>
      </p:pic>
    </p:spTree>
    <p:extLst>
      <p:ext uri="{BB962C8B-B14F-4D97-AF65-F5344CB8AC3E}">
        <p14:creationId xmlns:p14="http://schemas.microsoft.com/office/powerpoint/2010/main" val="2094344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E3BE47-237F-47D3-AA88-B6978C509428}"/>
              </a:ext>
            </a:extLst>
          </p:cNvPr>
          <p:cNvSpPr>
            <a:spLocks noGrp="1"/>
          </p:cNvSpPr>
          <p:nvPr>
            <p:ph type="title"/>
          </p:nvPr>
        </p:nvSpPr>
        <p:spPr>
          <a:xfrm>
            <a:off x="1359018" y="365125"/>
            <a:ext cx="9994782" cy="1325563"/>
          </a:xfrm>
        </p:spPr>
        <p:txBody>
          <a:bodyPr>
            <a:normAutofit/>
          </a:bodyPr>
          <a:lstStyle/>
          <a:p>
            <a:r>
              <a:rPr lang="en-US" sz="1800" dirty="0"/>
              <a:t>Step 2: Add subnets to your subnet group</a:t>
            </a:r>
          </a:p>
        </p:txBody>
      </p:sp>
      <p:pic>
        <p:nvPicPr>
          <p:cNvPr id="7" name="Content Placeholder 6" descr="A picture containing text, screenshot, indoor&#10;&#10;Description automatically generated">
            <a:extLst>
              <a:ext uri="{FF2B5EF4-FFF2-40B4-BE49-F238E27FC236}">
                <a16:creationId xmlns:a16="http://schemas.microsoft.com/office/drawing/2014/main" xmlns="" id="{EAB8E666-B6B3-4ADE-A720-D90C99730BCB}"/>
              </a:ext>
            </a:extLst>
          </p:cNvPr>
          <p:cNvPicPr>
            <a:picLocks noGrp="1" noChangeAspect="1"/>
          </p:cNvPicPr>
          <p:nvPr>
            <p:ph idx="1"/>
          </p:nvPr>
        </p:nvPicPr>
        <p:blipFill>
          <a:blip r:embed="rId2"/>
          <a:stretch>
            <a:fillRect/>
          </a:stretch>
        </p:blipFill>
        <p:spPr>
          <a:xfrm>
            <a:off x="1359018" y="1825625"/>
            <a:ext cx="8819350" cy="4700210"/>
          </a:xfrm>
        </p:spPr>
      </p:pic>
    </p:spTree>
    <p:extLst>
      <p:ext uri="{BB962C8B-B14F-4D97-AF65-F5344CB8AC3E}">
        <p14:creationId xmlns:p14="http://schemas.microsoft.com/office/powerpoint/2010/main" val="4071366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F355D2-32BF-4B48-8508-8AC3B113DE9D}"/>
              </a:ext>
            </a:extLst>
          </p:cNvPr>
          <p:cNvSpPr>
            <a:spLocks noGrp="1"/>
          </p:cNvSpPr>
          <p:nvPr>
            <p:ph type="title"/>
          </p:nvPr>
        </p:nvSpPr>
        <p:spPr>
          <a:xfrm>
            <a:off x="1333850" y="365125"/>
            <a:ext cx="10019950" cy="1325563"/>
          </a:xfrm>
        </p:spPr>
        <p:txBody>
          <a:bodyPr>
            <a:normAutofit/>
          </a:bodyPr>
          <a:lstStyle/>
          <a:p>
            <a:r>
              <a:rPr lang="en-US" sz="1800" dirty="0"/>
              <a:t>Step 3: New RDS Subnet group created for my VPC</a:t>
            </a:r>
          </a:p>
        </p:txBody>
      </p:sp>
      <p:pic>
        <p:nvPicPr>
          <p:cNvPr id="5" name="Content Placeholder 4" descr="Graphical user interface, text, application&#10;&#10;Description automatically generated">
            <a:extLst>
              <a:ext uri="{FF2B5EF4-FFF2-40B4-BE49-F238E27FC236}">
                <a16:creationId xmlns:a16="http://schemas.microsoft.com/office/drawing/2014/main" xmlns="" id="{E2C41459-AFD9-444C-AC7D-A31CD83FE06F}"/>
              </a:ext>
            </a:extLst>
          </p:cNvPr>
          <p:cNvPicPr>
            <a:picLocks noGrp="1" noChangeAspect="1"/>
          </p:cNvPicPr>
          <p:nvPr>
            <p:ph idx="1"/>
          </p:nvPr>
        </p:nvPicPr>
        <p:blipFill>
          <a:blip r:embed="rId2"/>
          <a:stretch>
            <a:fillRect/>
          </a:stretch>
        </p:blipFill>
        <p:spPr>
          <a:xfrm>
            <a:off x="1333850" y="1825624"/>
            <a:ext cx="8844517" cy="4713623"/>
          </a:xfrm>
        </p:spPr>
      </p:pic>
    </p:spTree>
    <p:extLst>
      <p:ext uri="{BB962C8B-B14F-4D97-AF65-F5344CB8AC3E}">
        <p14:creationId xmlns:p14="http://schemas.microsoft.com/office/powerpoint/2010/main" val="3921855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55E5F8-245F-41FF-B664-7F48DF737B8D}"/>
              </a:ext>
            </a:extLst>
          </p:cNvPr>
          <p:cNvSpPr>
            <a:spLocks noGrp="1"/>
          </p:cNvSpPr>
          <p:nvPr>
            <p:ph type="title"/>
          </p:nvPr>
        </p:nvSpPr>
        <p:spPr>
          <a:xfrm>
            <a:off x="1392572" y="365125"/>
            <a:ext cx="9961227" cy="1325563"/>
          </a:xfrm>
        </p:spPr>
        <p:txBody>
          <a:bodyPr>
            <a:normAutofit/>
          </a:bodyPr>
          <a:lstStyle/>
          <a:p>
            <a:r>
              <a:rPr lang="en-US" sz="1800" dirty="0"/>
              <a:t>Step 4: Go to RDS service</a:t>
            </a:r>
          </a:p>
        </p:txBody>
      </p:sp>
      <p:pic>
        <p:nvPicPr>
          <p:cNvPr id="5" name="Content Placeholder 4" descr="Graphical user interface, text, application&#10;&#10;Description automatically generated">
            <a:extLst>
              <a:ext uri="{FF2B5EF4-FFF2-40B4-BE49-F238E27FC236}">
                <a16:creationId xmlns:a16="http://schemas.microsoft.com/office/drawing/2014/main" xmlns="" id="{E5E5BE13-C6D8-4AE8-BAE8-86CA2E1785E6}"/>
              </a:ext>
            </a:extLst>
          </p:cNvPr>
          <p:cNvPicPr>
            <a:picLocks noGrp="1" noChangeAspect="1"/>
          </p:cNvPicPr>
          <p:nvPr>
            <p:ph idx="1"/>
          </p:nvPr>
        </p:nvPicPr>
        <p:blipFill>
          <a:blip r:embed="rId2"/>
          <a:stretch>
            <a:fillRect/>
          </a:stretch>
        </p:blipFill>
        <p:spPr>
          <a:xfrm>
            <a:off x="1392573" y="1825625"/>
            <a:ext cx="8573172" cy="4820056"/>
          </a:xfrm>
        </p:spPr>
      </p:pic>
    </p:spTree>
    <p:extLst>
      <p:ext uri="{BB962C8B-B14F-4D97-AF65-F5344CB8AC3E}">
        <p14:creationId xmlns:p14="http://schemas.microsoft.com/office/powerpoint/2010/main" val="279435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E5C9D1-C7A8-4B02-9DA4-121A19BF243C}"/>
              </a:ext>
            </a:extLst>
          </p:cNvPr>
          <p:cNvSpPr>
            <a:spLocks noGrp="1"/>
          </p:cNvSpPr>
          <p:nvPr>
            <p:ph type="title"/>
          </p:nvPr>
        </p:nvSpPr>
        <p:spPr/>
        <p:txBody>
          <a:bodyPr/>
          <a:lstStyle/>
          <a:p>
            <a:r>
              <a:rPr lang="en-US" dirty="0"/>
              <a:t>Following are the Major steps</a:t>
            </a:r>
          </a:p>
        </p:txBody>
      </p:sp>
      <p:sp>
        <p:nvSpPr>
          <p:cNvPr id="3" name="Content Placeholder 2">
            <a:extLst>
              <a:ext uri="{FF2B5EF4-FFF2-40B4-BE49-F238E27FC236}">
                <a16:creationId xmlns:a16="http://schemas.microsoft.com/office/drawing/2014/main" xmlns="" id="{DB2B5C40-34D4-4E19-8412-8E405910078E}"/>
              </a:ext>
            </a:extLst>
          </p:cNvPr>
          <p:cNvSpPr>
            <a:spLocks noGrp="1"/>
          </p:cNvSpPr>
          <p:nvPr>
            <p:ph idx="1"/>
          </p:nvPr>
        </p:nvSpPr>
        <p:spPr>
          <a:xfrm>
            <a:off x="838200" y="1825624"/>
            <a:ext cx="10515600" cy="4541619"/>
          </a:xfrm>
        </p:spPr>
        <p:txBody>
          <a:bodyPr>
            <a:normAutofit/>
          </a:bodyPr>
          <a:lstStyle/>
          <a:p>
            <a:pPr marL="457200" indent="-457200">
              <a:lnSpc>
                <a:spcPct val="100000"/>
              </a:lnSpc>
              <a:spcBef>
                <a:spcPts val="0"/>
              </a:spcBef>
              <a:spcAft>
                <a:spcPts val="750"/>
              </a:spcAft>
              <a:buFont typeface="+mj-lt"/>
              <a:buAutoNum type="alphaUcPeriod"/>
            </a:pPr>
            <a:r>
              <a:rPr lang="en-US" sz="2200" b="1" dirty="0">
                <a:solidFill>
                  <a:schemeClr val="accent5">
                    <a:lumMod val="75000"/>
                  </a:schemeClr>
                </a:solidFill>
                <a:latin typeface="Helvetica" panose="020B0604020202020204" pitchFamily="34" charset="0"/>
                <a:cs typeface="Helvetica" panose="020B0604020202020204" pitchFamily="34" charset="0"/>
              </a:rPr>
              <a:t>Network setup (VPC, Subnet, Internet Gateway, Route tables)</a:t>
            </a:r>
          </a:p>
          <a:p>
            <a:pPr marL="457200" indent="-457200">
              <a:lnSpc>
                <a:spcPct val="100000"/>
              </a:lnSpc>
              <a:spcBef>
                <a:spcPts val="0"/>
              </a:spcBef>
              <a:spcAft>
                <a:spcPts val="750"/>
              </a:spcAft>
              <a:buFont typeface="+mj-lt"/>
              <a:buAutoNum type="alphaUcPeriod"/>
            </a:pPr>
            <a:r>
              <a:rPr lang="en-US" sz="2200" b="1" dirty="0">
                <a:solidFill>
                  <a:schemeClr val="accent5">
                    <a:lumMod val="75000"/>
                  </a:schemeClr>
                </a:solidFill>
                <a:latin typeface="Helvetica" panose="020B0604020202020204" pitchFamily="34" charset="0"/>
                <a:cs typeface="Helvetica" panose="020B0604020202020204" pitchFamily="34" charset="0"/>
              </a:rPr>
              <a:t>RDS – MySQL DB (Subnet group, DB setup and configure)</a:t>
            </a:r>
          </a:p>
          <a:p>
            <a:pPr marL="457200" indent="-457200">
              <a:lnSpc>
                <a:spcPct val="100000"/>
              </a:lnSpc>
              <a:spcBef>
                <a:spcPts val="0"/>
              </a:spcBef>
              <a:spcAft>
                <a:spcPts val="750"/>
              </a:spcAft>
              <a:buFont typeface="+mj-lt"/>
              <a:buAutoNum type="alphaUcPeriod"/>
            </a:pPr>
            <a:r>
              <a:rPr lang="en-US" sz="2200" b="1" dirty="0">
                <a:solidFill>
                  <a:schemeClr val="accent5">
                    <a:lumMod val="75000"/>
                  </a:schemeClr>
                </a:solidFill>
                <a:latin typeface="Helvetica" panose="020B0604020202020204" pitchFamily="34" charset="0"/>
                <a:cs typeface="Helvetica" panose="020B0604020202020204" pitchFamily="34" charset="0"/>
              </a:rPr>
              <a:t>EC2 instance creation (Configure MySQL in Security Group)</a:t>
            </a:r>
          </a:p>
          <a:p>
            <a:pPr marL="457200" indent="-457200">
              <a:lnSpc>
                <a:spcPct val="100000"/>
              </a:lnSpc>
              <a:spcBef>
                <a:spcPts val="0"/>
              </a:spcBef>
              <a:spcAft>
                <a:spcPts val="750"/>
              </a:spcAft>
              <a:buFont typeface="+mj-lt"/>
              <a:buAutoNum type="alphaUcPeriod"/>
            </a:pPr>
            <a:r>
              <a:rPr lang="en-US" sz="2200" b="1" dirty="0">
                <a:solidFill>
                  <a:schemeClr val="accent5">
                    <a:lumMod val="75000"/>
                  </a:schemeClr>
                </a:solidFill>
                <a:latin typeface="Helvetica" panose="020B0604020202020204" pitchFamily="34" charset="0"/>
                <a:cs typeface="Helvetica" panose="020B0604020202020204" pitchFamily="34" charset="0"/>
              </a:rPr>
              <a:t>Configure RDS Security Group to EC2 Security Group</a:t>
            </a:r>
          </a:p>
          <a:p>
            <a:pPr marL="457200" indent="-457200">
              <a:lnSpc>
                <a:spcPct val="100000"/>
              </a:lnSpc>
              <a:spcBef>
                <a:spcPts val="0"/>
              </a:spcBef>
              <a:spcAft>
                <a:spcPts val="750"/>
              </a:spcAft>
              <a:buFont typeface="+mj-lt"/>
              <a:buAutoNum type="alphaUcPeriod"/>
            </a:pPr>
            <a:r>
              <a:rPr lang="en-US" sz="2200" b="1" dirty="0">
                <a:solidFill>
                  <a:schemeClr val="accent5">
                    <a:lumMod val="75000"/>
                  </a:schemeClr>
                </a:solidFill>
                <a:latin typeface="Helvetica" panose="020B0604020202020204" pitchFamily="34" charset="0"/>
                <a:cs typeface="Helvetica" panose="020B0604020202020204" pitchFamily="34" charset="0"/>
              </a:rPr>
              <a:t>Login to EC2 and test DB from MYSQL client, create tables</a:t>
            </a:r>
          </a:p>
          <a:p>
            <a:pPr marL="457200" indent="-457200">
              <a:lnSpc>
                <a:spcPct val="100000"/>
              </a:lnSpc>
              <a:spcBef>
                <a:spcPts val="0"/>
              </a:spcBef>
              <a:spcAft>
                <a:spcPts val="750"/>
              </a:spcAft>
              <a:buFont typeface="+mj-lt"/>
              <a:buAutoNum type="alphaUcPeriod"/>
            </a:pPr>
            <a:r>
              <a:rPr lang="en-US" sz="2200" b="1" dirty="0">
                <a:solidFill>
                  <a:schemeClr val="accent5">
                    <a:lumMod val="75000"/>
                  </a:schemeClr>
                </a:solidFill>
                <a:latin typeface="Helvetica" panose="020B0604020202020204" pitchFamily="34" charset="0"/>
                <a:cs typeface="Helvetica" panose="020B0604020202020204" pitchFamily="34" charset="0"/>
              </a:rPr>
              <a:t>Create new AMI and test creating new instances with the new AMI</a:t>
            </a:r>
          </a:p>
          <a:p>
            <a:pPr marL="457200" indent="-457200">
              <a:lnSpc>
                <a:spcPct val="100000"/>
              </a:lnSpc>
              <a:spcBef>
                <a:spcPts val="0"/>
              </a:spcBef>
              <a:spcAft>
                <a:spcPts val="750"/>
              </a:spcAft>
              <a:buFont typeface="+mj-lt"/>
              <a:buAutoNum type="alphaUcPeriod"/>
            </a:pPr>
            <a:r>
              <a:rPr lang="en-US" sz="2200" b="1" dirty="0">
                <a:solidFill>
                  <a:schemeClr val="accent5">
                    <a:lumMod val="75000"/>
                  </a:schemeClr>
                </a:solidFill>
                <a:latin typeface="Helvetica" panose="020B0604020202020204" pitchFamily="34" charset="0"/>
                <a:cs typeface="Helvetica" panose="020B0604020202020204" pitchFamily="34" charset="0"/>
              </a:rPr>
              <a:t>Create Load Balancer for EC2 (Load Balancer, Target Group) </a:t>
            </a:r>
          </a:p>
          <a:p>
            <a:pPr marL="457200" indent="-457200">
              <a:lnSpc>
                <a:spcPct val="100000"/>
              </a:lnSpc>
              <a:spcBef>
                <a:spcPts val="0"/>
              </a:spcBef>
              <a:spcAft>
                <a:spcPts val="750"/>
              </a:spcAft>
              <a:buFont typeface="+mj-lt"/>
              <a:buAutoNum type="alphaUcPeriod"/>
            </a:pPr>
            <a:r>
              <a:rPr lang="en-US" sz="2200" b="1" dirty="0">
                <a:solidFill>
                  <a:schemeClr val="accent5">
                    <a:lumMod val="75000"/>
                  </a:schemeClr>
                </a:solidFill>
                <a:latin typeface="Helvetica" panose="020B0604020202020204" pitchFamily="34" charset="0"/>
                <a:cs typeface="Helvetica" panose="020B0604020202020204" pitchFamily="34" charset="0"/>
              </a:rPr>
              <a:t>Create Auto Scaling for EC2 (Auto Scaling Group, Launch Configuration)</a:t>
            </a:r>
          </a:p>
          <a:p>
            <a:pPr marL="457200" indent="-457200">
              <a:lnSpc>
                <a:spcPct val="100000"/>
              </a:lnSpc>
              <a:spcBef>
                <a:spcPts val="0"/>
              </a:spcBef>
              <a:spcAft>
                <a:spcPts val="750"/>
              </a:spcAft>
              <a:buFont typeface="+mj-lt"/>
              <a:buAutoNum type="alphaUcPeriod"/>
            </a:pPr>
            <a:endParaRPr lang="en-US" sz="2200" b="1" dirty="0">
              <a:solidFill>
                <a:schemeClr val="accent5">
                  <a:lumMod val="75000"/>
                </a:schemeClr>
              </a:solidFill>
              <a:latin typeface="Helvetica" panose="020B0604020202020204" pitchFamily="34" charset="0"/>
              <a:cs typeface="Helvetica" panose="020B0604020202020204" pitchFamily="34" charset="0"/>
            </a:endParaRPr>
          </a:p>
          <a:p>
            <a:pPr marL="457200" indent="-457200">
              <a:lnSpc>
                <a:spcPct val="100000"/>
              </a:lnSpc>
              <a:spcBef>
                <a:spcPts val="0"/>
              </a:spcBef>
              <a:spcAft>
                <a:spcPts val="750"/>
              </a:spcAft>
              <a:buFont typeface="+mj-lt"/>
              <a:buAutoNum type="alphaUcPeriod"/>
            </a:pPr>
            <a:endParaRPr lang="en-US" sz="2200" b="1" dirty="0">
              <a:solidFill>
                <a:schemeClr val="accent5">
                  <a:lumMod val="75000"/>
                </a:schemeClr>
              </a:solidFill>
              <a:latin typeface="Helvetica" panose="020B0604020202020204" pitchFamily="34" charset="0"/>
              <a:cs typeface="Helvetica" panose="020B0604020202020204" pitchFamily="34" charset="0"/>
            </a:endParaRPr>
          </a:p>
          <a:p>
            <a:pPr marL="0" indent="0">
              <a:buNone/>
            </a:pPr>
            <a:endParaRPr lang="en-US" dirty="0"/>
          </a:p>
        </p:txBody>
      </p:sp>
    </p:spTree>
    <p:extLst>
      <p:ext uri="{BB962C8B-B14F-4D97-AF65-F5344CB8AC3E}">
        <p14:creationId xmlns:p14="http://schemas.microsoft.com/office/powerpoint/2010/main" val="33133448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6506E0-1C1D-41A6-A8F2-A6B9F9CFE447}"/>
              </a:ext>
            </a:extLst>
          </p:cNvPr>
          <p:cNvSpPr>
            <a:spLocks noGrp="1"/>
          </p:cNvSpPr>
          <p:nvPr>
            <p:ph type="title"/>
          </p:nvPr>
        </p:nvSpPr>
        <p:spPr>
          <a:xfrm>
            <a:off x="1266738" y="365125"/>
            <a:ext cx="10087062" cy="1325563"/>
          </a:xfrm>
        </p:spPr>
        <p:txBody>
          <a:bodyPr>
            <a:normAutofit/>
          </a:bodyPr>
          <a:lstStyle/>
          <a:p>
            <a:r>
              <a:rPr lang="en-US" sz="1800" dirty="0"/>
              <a:t>Step 5: Click on Create Database , select Standard create and MySQL options shown below</a:t>
            </a:r>
          </a:p>
        </p:txBody>
      </p:sp>
      <p:pic>
        <p:nvPicPr>
          <p:cNvPr id="5" name="Content Placeholder 4" descr="Graphical user interface, text, application&#10;&#10;Description automatically generated">
            <a:extLst>
              <a:ext uri="{FF2B5EF4-FFF2-40B4-BE49-F238E27FC236}">
                <a16:creationId xmlns:a16="http://schemas.microsoft.com/office/drawing/2014/main" xmlns="" id="{FC612237-7982-497B-AF2D-02BED4736A6B}"/>
              </a:ext>
            </a:extLst>
          </p:cNvPr>
          <p:cNvPicPr>
            <a:picLocks noGrp="1" noChangeAspect="1"/>
          </p:cNvPicPr>
          <p:nvPr>
            <p:ph idx="1"/>
          </p:nvPr>
        </p:nvPicPr>
        <p:blipFill>
          <a:blip r:embed="rId2"/>
          <a:stretch>
            <a:fillRect/>
          </a:stretch>
        </p:blipFill>
        <p:spPr>
          <a:xfrm>
            <a:off x="1266738" y="1825625"/>
            <a:ext cx="8911629" cy="4749390"/>
          </a:xfrm>
        </p:spPr>
      </p:pic>
    </p:spTree>
    <p:extLst>
      <p:ext uri="{BB962C8B-B14F-4D97-AF65-F5344CB8AC3E}">
        <p14:creationId xmlns:p14="http://schemas.microsoft.com/office/powerpoint/2010/main" val="448536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1EB37D-7111-45D0-9AC0-D6C78C036434}"/>
              </a:ext>
            </a:extLst>
          </p:cNvPr>
          <p:cNvSpPr>
            <a:spLocks noGrp="1"/>
          </p:cNvSpPr>
          <p:nvPr>
            <p:ph type="title"/>
          </p:nvPr>
        </p:nvSpPr>
        <p:spPr>
          <a:xfrm>
            <a:off x="1409350" y="365125"/>
            <a:ext cx="9944450" cy="1325563"/>
          </a:xfrm>
        </p:spPr>
        <p:txBody>
          <a:bodyPr>
            <a:normAutofit/>
          </a:bodyPr>
          <a:lstStyle/>
          <a:p>
            <a:r>
              <a:rPr lang="en-US" sz="1800" dirty="0"/>
              <a:t>Step 6: Select version and free tier option shown below</a:t>
            </a:r>
          </a:p>
        </p:txBody>
      </p:sp>
      <p:pic>
        <p:nvPicPr>
          <p:cNvPr id="5" name="Content Placeholder 4" descr="A screenshot of a computer&#10;&#10;Description automatically generated">
            <a:extLst>
              <a:ext uri="{FF2B5EF4-FFF2-40B4-BE49-F238E27FC236}">
                <a16:creationId xmlns:a16="http://schemas.microsoft.com/office/drawing/2014/main" xmlns="" id="{6042FD29-979B-4F74-BD70-01AC9548A01B}"/>
              </a:ext>
            </a:extLst>
          </p:cNvPr>
          <p:cNvPicPr>
            <a:picLocks noGrp="1" noChangeAspect="1"/>
          </p:cNvPicPr>
          <p:nvPr>
            <p:ph idx="1"/>
          </p:nvPr>
        </p:nvPicPr>
        <p:blipFill>
          <a:blip r:embed="rId2"/>
          <a:stretch>
            <a:fillRect/>
          </a:stretch>
        </p:blipFill>
        <p:spPr>
          <a:xfrm>
            <a:off x="1409350" y="1825625"/>
            <a:ext cx="8769017" cy="4673386"/>
          </a:xfrm>
        </p:spPr>
      </p:pic>
    </p:spTree>
    <p:extLst>
      <p:ext uri="{BB962C8B-B14F-4D97-AF65-F5344CB8AC3E}">
        <p14:creationId xmlns:p14="http://schemas.microsoft.com/office/powerpoint/2010/main" val="2651643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0FFB25-FAFE-44C1-941F-C57557CCC011}"/>
              </a:ext>
            </a:extLst>
          </p:cNvPr>
          <p:cNvSpPr>
            <a:spLocks noGrp="1"/>
          </p:cNvSpPr>
          <p:nvPr>
            <p:ph type="title"/>
          </p:nvPr>
        </p:nvSpPr>
        <p:spPr>
          <a:xfrm>
            <a:off x="1350628" y="365125"/>
            <a:ext cx="10003172" cy="1325563"/>
          </a:xfrm>
        </p:spPr>
        <p:txBody>
          <a:bodyPr>
            <a:normAutofit/>
          </a:bodyPr>
          <a:lstStyle/>
          <a:p>
            <a:r>
              <a:rPr lang="en-US" sz="1800" dirty="0"/>
              <a:t>Step 7: Give DB instance name  </a:t>
            </a:r>
            <a:r>
              <a:rPr lang="en-US" sz="1800" b="1" dirty="0"/>
              <a:t>MyProjectDBInstance1</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xmlns="" id="{DFB31E77-C389-429C-8C69-3F62B4DE0695}"/>
              </a:ext>
            </a:extLst>
          </p:cNvPr>
          <p:cNvPicPr>
            <a:picLocks noGrp="1" noChangeAspect="1"/>
          </p:cNvPicPr>
          <p:nvPr>
            <p:ph idx="1"/>
          </p:nvPr>
        </p:nvPicPr>
        <p:blipFill>
          <a:blip r:embed="rId2"/>
          <a:stretch>
            <a:fillRect/>
          </a:stretch>
        </p:blipFill>
        <p:spPr>
          <a:xfrm>
            <a:off x="1350628" y="1825624"/>
            <a:ext cx="8827739" cy="4704681"/>
          </a:xfrm>
        </p:spPr>
      </p:pic>
    </p:spTree>
    <p:extLst>
      <p:ext uri="{BB962C8B-B14F-4D97-AF65-F5344CB8AC3E}">
        <p14:creationId xmlns:p14="http://schemas.microsoft.com/office/powerpoint/2010/main" val="3825809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D18D56-EE61-4292-B59A-646533B66D9E}"/>
              </a:ext>
            </a:extLst>
          </p:cNvPr>
          <p:cNvSpPr>
            <a:spLocks noGrp="1"/>
          </p:cNvSpPr>
          <p:nvPr>
            <p:ph type="title"/>
          </p:nvPr>
        </p:nvSpPr>
        <p:spPr>
          <a:xfrm>
            <a:off x="1317072" y="365125"/>
            <a:ext cx="10036728" cy="1325563"/>
          </a:xfrm>
        </p:spPr>
        <p:txBody>
          <a:bodyPr>
            <a:normAutofit/>
          </a:bodyPr>
          <a:lstStyle/>
          <a:p>
            <a:r>
              <a:rPr lang="en-US" sz="1800" dirty="0"/>
              <a:t>Step 8: Provide credentials for Master user (Master username and Password)  </a:t>
            </a:r>
          </a:p>
        </p:txBody>
      </p:sp>
      <p:pic>
        <p:nvPicPr>
          <p:cNvPr id="5" name="Content Placeholder 4" descr="Graphical user interface, text, application&#10;&#10;Description automatically generated">
            <a:extLst>
              <a:ext uri="{FF2B5EF4-FFF2-40B4-BE49-F238E27FC236}">
                <a16:creationId xmlns:a16="http://schemas.microsoft.com/office/drawing/2014/main" xmlns="" id="{5AFDEEF7-AAE4-40E7-A3FB-D5AA8391032D}"/>
              </a:ext>
            </a:extLst>
          </p:cNvPr>
          <p:cNvPicPr>
            <a:picLocks noGrp="1" noChangeAspect="1"/>
          </p:cNvPicPr>
          <p:nvPr>
            <p:ph idx="1"/>
          </p:nvPr>
        </p:nvPicPr>
        <p:blipFill>
          <a:blip r:embed="rId2"/>
          <a:stretch>
            <a:fillRect/>
          </a:stretch>
        </p:blipFill>
        <p:spPr>
          <a:xfrm>
            <a:off x="1317072" y="1825624"/>
            <a:ext cx="8861295" cy="4722565"/>
          </a:xfrm>
        </p:spPr>
      </p:pic>
    </p:spTree>
    <p:extLst>
      <p:ext uri="{BB962C8B-B14F-4D97-AF65-F5344CB8AC3E}">
        <p14:creationId xmlns:p14="http://schemas.microsoft.com/office/powerpoint/2010/main" val="1746987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976250B-555A-480D-8630-149C145D085F}"/>
              </a:ext>
            </a:extLst>
          </p:cNvPr>
          <p:cNvSpPr>
            <a:spLocks noGrp="1"/>
          </p:cNvSpPr>
          <p:nvPr>
            <p:ph type="title"/>
          </p:nvPr>
        </p:nvSpPr>
        <p:spPr>
          <a:xfrm>
            <a:off x="1342240" y="365125"/>
            <a:ext cx="8836128" cy="1325563"/>
          </a:xfrm>
        </p:spPr>
        <p:txBody>
          <a:bodyPr>
            <a:normAutofit/>
          </a:bodyPr>
          <a:lstStyle/>
          <a:p>
            <a:r>
              <a:rPr lang="en-US" sz="1800" dirty="0"/>
              <a:t>Step 9: Database instance size is t2.micro , 1 vCPU, 1 GiB RAM (as per ‘free tier’ selected, if not ‘free tier’ this could be increased) </a:t>
            </a:r>
          </a:p>
        </p:txBody>
      </p:sp>
      <p:pic>
        <p:nvPicPr>
          <p:cNvPr id="7" name="Content Placeholder 6" descr="A picture containing text, screenshot, computer, monitor&#10;&#10;Description automatically generated">
            <a:extLst>
              <a:ext uri="{FF2B5EF4-FFF2-40B4-BE49-F238E27FC236}">
                <a16:creationId xmlns:a16="http://schemas.microsoft.com/office/drawing/2014/main" xmlns="" id="{3A062A16-EC6D-4E28-84DC-93E75DDFEEDB}"/>
              </a:ext>
            </a:extLst>
          </p:cNvPr>
          <p:cNvPicPr>
            <a:picLocks noGrp="1" noChangeAspect="1"/>
          </p:cNvPicPr>
          <p:nvPr>
            <p:ph idx="1"/>
          </p:nvPr>
        </p:nvPicPr>
        <p:blipFill>
          <a:blip r:embed="rId2"/>
          <a:stretch>
            <a:fillRect/>
          </a:stretch>
        </p:blipFill>
        <p:spPr>
          <a:xfrm>
            <a:off x="1342240" y="1825625"/>
            <a:ext cx="8836128" cy="4709152"/>
          </a:xfrm>
        </p:spPr>
      </p:pic>
    </p:spTree>
    <p:extLst>
      <p:ext uri="{BB962C8B-B14F-4D97-AF65-F5344CB8AC3E}">
        <p14:creationId xmlns:p14="http://schemas.microsoft.com/office/powerpoint/2010/main" val="2165475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05960E-DE77-4EF3-BBC3-4A01C214AA74}"/>
              </a:ext>
            </a:extLst>
          </p:cNvPr>
          <p:cNvSpPr>
            <a:spLocks noGrp="1"/>
          </p:cNvSpPr>
          <p:nvPr>
            <p:ph type="title"/>
          </p:nvPr>
        </p:nvSpPr>
        <p:spPr>
          <a:xfrm>
            <a:off x="1224794" y="365125"/>
            <a:ext cx="10129006" cy="1325563"/>
          </a:xfrm>
        </p:spPr>
        <p:txBody>
          <a:bodyPr>
            <a:normAutofit/>
          </a:bodyPr>
          <a:lstStyle/>
          <a:p>
            <a:r>
              <a:rPr lang="en-US" sz="1800" dirty="0"/>
              <a:t>Step 10: Select General Purpose SSD with 20 GB initial size, enable auto scaling </a:t>
            </a:r>
            <a:r>
              <a:rPr lang="en-US" sz="1800" dirty="0" err="1"/>
              <a:t>upto</a:t>
            </a:r>
            <a:r>
              <a:rPr lang="en-US" sz="1800" dirty="0"/>
              <a:t> 1000 GB</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xmlns="" id="{F1EE008F-DD3E-4038-B00F-59AF91D0FA13}"/>
              </a:ext>
            </a:extLst>
          </p:cNvPr>
          <p:cNvPicPr>
            <a:picLocks noGrp="1" noChangeAspect="1"/>
          </p:cNvPicPr>
          <p:nvPr>
            <p:ph idx="1"/>
          </p:nvPr>
        </p:nvPicPr>
        <p:blipFill>
          <a:blip r:embed="rId2"/>
          <a:stretch>
            <a:fillRect/>
          </a:stretch>
        </p:blipFill>
        <p:spPr>
          <a:xfrm>
            <a:off x="1224794" y="1825625"/>
            <a:ext cx="8953574" cy="4771744"/>
          </a:xfrm>
        </p:spPr>
      </p:pic>
    </p:spTree>
    <p:extLst>
      <p:ext uri="{BB962C8B-B14F-4D97-AF65-F5344CB8AC3E}">
        <p14:creationId xmlns:p14="http://schemas.microsoft.com/office/powerpoint/2010/main" val="2787021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DCF651-0112-48F2-B315-01FE9BCC3782}"/>
              </a:ext>
            </a:extLst>
          </p:cNvPr>
          <p:cNvSpPr>
            <a:spLocks noGrp="1"/>
          </p:cNvSpPr>
          <p:nvPr>
            <p:ph type="title"/>
          </p:nvPr>
        </p:nvSpPr>
        <p:spPr>
          <a:xfrm>
            <a:off x="1241570" y="365125"/>
            <a:ext cx="10112229" cy="1325563"/>
          </a:xfrm>
        </p:spPr>
        <p:txBody>
          <a:bodyPr>
            <a:normAutofit/>
          </a:bodyPr>
          <a:lstStyle/>
          <a:p>
            <a:r>
              <a:rPr lang="en-US" sz="1800" dirty="0"/>
              <a:t>Step 11: No Multi-AZ selected (since it is a ‘free tier’)</a:t>
            </a:r>
            <a:br>
              <a:rPr lang="en-US" sz="1800" dirty="0"/>
            </a:br>
            <a:r>
              <a:rPr lang="en-US" sz="1800" dirty="0"/>
              <a:t>Multi-AZ is for high availability, but it has high cost.</a:t>
            </a:r>
          </a:p>
        </p:txBody>
      </p:sp>
      <p:pic>
        <p:nvPicPr>
          <p:cNvPr id="7" name="Content Placeholder 6" descr="Graphical user interface, text, application&#10;&#10;Description automatically generated">
            <a:extLst>
              <a:ext uri="{FF2B5EF4-FFF2-40B4-BE49-F238E27FC236}">
                <a16:creationId xmlns:a16="http://schemas.microsoft.com/office/drawing/2014/main" xmlns="" id="{A4716FF4-6B95-4D34-BD0A-F59AD83B1225}"/>
              </a:ext>
            </a:extLst>
          </p:cNvPr>
          <p:cNvPicPr>
            <a:picLocks noGrp="1" noChangeAspect="1"/>
          </p:cNvPicPr>
          <p:nvPr>
            <p:ph idx="1"/>
          </p:nvPr>
        </p:nvPicPr>
        <p:blipFill>
          <a:blip r:embed="rId2"/>
          <a:stretch>
            <a:fillRect/>
          </a:stretch>
        </p:blipFill>
        <p:spPr>
          <a:xfrm>
            <a:off x="1652078" y="2324100"/>
            <a:ext cx="7286625" cy="2209800"/>
          </a:xfrm>
        </p:spPr>
      </p:pic>
    </p:spTree>
    <p:extLst>
      <p:ext uri="{BB962C8B-B14F-4D97-AF65-F5344CB8AC3E}">
        <p14:creationId xmlns:p14="http://schemas.microsoft.com/office/powerpoint/2010/main" val="3691186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3FCF69-AF9A-4BDA-9ED3-EE3594C426A1}"/>
              </a:ext>
            </a:extLst>
          </p:cNvPr>
          <p:cNvSpPr>
            <a:spLocks noGrp="1"/>
          </p:cNvSpPr>
          <p:nvPr>
            <p:ph type="title"/>
          </p:nvPr>
        </p:nvSpPr>
        <p:spPr>
          <a:xfrm>
            <a:off x="1317072" y="365125"/>
            <a:ext cx="10036728" cy="1325563"/>
          </a:xfrm>
        </p:spPr>
        <p:txBody>
          <a:bodyPr>
            <a:normAutofit/>
          </a:bodyPr>
          <a:lstStyle/>
          <a:p>
            <a:r>
              <a:rPr lang="en-US" sz="1800" dirty="0"/>
              <a:t>Step 12: Selected my project VPC, subnet group and no public access</a:t>
            </a:r>
          </a:p>
        </p:txBody>
      </p:sp>
      <p:pic>
        <p:nvPicPr>
          <p:cNvPr id="9" name="Content Placeholder 8" descr="A screenshot of a computer&#10;&#10;Description automatically generated with medium confidence">
            <a:extLst>
              <a:ext uri="{FF2B5EF4-FFF2-40B4-BE49-F238E27FC236}">
                <a16:creationId xmlns:a16="http://schemas.microsoft.com/office/drawing/2014/main" xmlns="" id="{BAA2875F-E7CD-4CA8-B022-76A624C0635D}"/>
              </a:ext>
            </a:extLst>
          </p:cNvPr>
          <p:cNvPicPr>
            <a:picLocks noGrp="1" noChangeAspect="1"/>
          </p:cNvPicPr>
          <p:nvPr>
            <p:ph idx="1"/>
          </p:nvPr>
        </p:nvPicPr>
        <p:blipFill>
          <a:blip r:embed="rId2"/>
          <a:stretch>
            <a:fillRect/>
          </a:stretch>
        </p:blipFill>
        <p:spPr>
          <a:xfrm>
            <a:off x="1317072" y="1825624"/>
            <a:ext cx="8861295" cy="4722565"/>
          </a:xfrm>
        </p:spPr>
      </p:pic>
    </p:spTree>
    <p:extLst>
      <p:ext uri="{BB962C8B-B14F-4D97-AF65-F5344CB8AC3E}">
        <p14:creationId xmlns:p14="http://schemas.microsoft.com/office/powerpoint/2010/main" val="1986102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FE66A3-268A-4649-A8A3-E6715ED4D2D8}"/>
              </a:ext>
            </a:extLst>
          </p:cNvPr>
          <p:cNvSpPr>
            <a:spLocks noGrp="1"/>
          </p:cNvSpPr>
          <p:nvPr>
            <p:ph type="title"/>
          </p:nvPr>
        </p:nvSpPr>
        <p:spPr>
          <a:xfrm>
            <a:off x="1384184" y="365125"/>
            <a:ext cx="8794184" cy="1325563"/>
          </a:xfrm>
        </p:spPr>
        <p:txBody>
          <a:bodyPr>
            <a:normAutofit/>
          </a:bodyPr>
          <a:lstStyle/>
          <a:p>
            <a:r>
              <a:rPr lang="en-US" sz="1800" dirty="0"/>
              <a:t>Step 13: Select existing VPC security group(default) and AZ . DB port will be -3306 which is default</a:t>
            </a:r>
          </a:p>
        </p:txBody>
      </p:sp>
      <p:pic>
        <p:nvPicPr>
          <p:cNvPr id="5" name="Content Placeholder 4" descr="A picture containing text, screenshot, monitor&#10;&#10;Description automatically generated">
            <a:extLst>
              <a:ext uri="{FF2B5EF4-FFF2-40B4-BE49-F238E27FC236}">
                <a16:creationId xmlns:a16="http://schemas.microsoft.com/office/drawing/2014/main" xmlns="" id="{399D1FB5-BE53-4187-9FFC-A31A934D8094}"/>
              </a:ext>
            </a:extLst>
          </p:cNvPr>
          <p:cNvPicPr>
            <a:picLocks noGrp="1" noChangeAspect="1"/>
          </p:cNvPicPr>
          <p:nvPr>
            <p:ph idx="1"/>
          </p:nvPr>
        </p:nvPicPr>
        <p:blipFill>
          <a:blip r:embed="rId2"/>
          <a:stretch>
            <a:fillRect/>
          </a:stretch>
        </p:blipFill>
        <p:spPr>
          <a:xfrm>
            <a:off x="1384184" y="1825625"/>
            <a:ext cx="8794184" cy="4686798"/>
          </a:xfrm>
        </p:spPr>
      </p:pic>
    </p:spTree>
    <p:extLst>
      <p:ext uri="{BB962C8B-B14F-4D97-AF65-F5344CB8AC3E}">
        <p14:creationId xmlns:p14="http://schemas.microsoft.com/office/powerpoint/2010/main" val="1796851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86E868-EE88-4A52-953E-0C55C763757F}"/>
              </a:ext>
            </a:extLst>
          </p:cNvPr>
          <p:cNvSpPr>
            <a:spLocks noGrp="1"/>
          </p:cNvSpPr>
          <p:nvPr>
            <p:ph type="title"/>
          </p:nvPr>
        </p:nvSpPr>
        <p:spPr>
          <a:xfrm>
            <a:off x="1263166" y="365125"/>
            <a:ext cx="10090633" cy="1325563"/>
          </a:xfrm>
        </p:spPr>
        <p:txBody>
          <a:bodyPr>
            <a:normAutofit/>
          </a:bodyPr>
          <a:lstStyle/>
          <a:p>
            <a:r>
              <a:rPr lang="en-US" sz="1800" dirty="0"/>
              <a:t>Step 14: Database authentication using Password</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xmlns="" id="{D600FCD8-24B5-4AF3-B64A-58EABC19385F}"/>
              </a:ext>
            </a:extLst>
          </p:cNvPr>
          <p:cNvPicPr>
            <a:picLocks noGrp="1" noChangeAspect="1"/>
          </p:cNvPicPr>
          <p:nvPr>
            <p:ph idx="1"/>
          </p:nvPr>
        </p:nvPicPr>
        <p:blipFill>
          <a:blip r:embed="rId2"/>
          <a:stretch>
            <a:fillRect/>
          </a:stretch>
        </p:blipFill>
        <p:spPr>
          <a:xfrm>
            <a:off x="1263167" y="2086532"/>
            <a:ext cx="7296150" cy="2924175"/>
          </a:xfrm>
        </p:spPr>
      </p:pic>
    </p:spTree>
    <p:extLst>
      <p:ext uri="{BB962C8B-B14F-4D97-AF65-F5344CB8AC3E}">
        <p14:creationId xmlns:p14="http://schemas.microsoft.com/office/powerpoint/2010/main" val="2319739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EE0CF0-8DFC-4195-B4E3-3EC5A03ED26A}"/>
              </a:ext>
            </a:extLst>
          </p:cNvPr>
          <p:cNvSpPr>
            <a:spLocks noGrp="1"/>
          </p:cNvSpPr>
          <p:nvPr>
            <p:ph type="title"/>
          </p:nvPr>
        </p:nvSpPr>
        <p:spPr/>
        <p:txBody>
          <a:bodyPr>
            <a:normAutofit fontScale="90000"/>
          </a:bodyPr>
          <a:lstStyle/>
          <a:p>
            <a:r>
              <a:rPr lang="en-US" sz="4400" b="1" dirty="0">
                <a:solidFill>
                  <a:schemeClr val="accent5">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t/>
            </a:r>
            <a:br>
              <a:rPr lang="en-US" sz="4400" b="1" dirty="0">
                <a:solidFill>
                  <a:schemeClr val="accent5">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44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r>
            <a:br>
              <a:rPr lang="en-US" sz="44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xmlns="" id="{761A4A79-865F-4C7D-8165-CE7965066517}"/>
              </a:ext>
            </a:extLst>
          </p:cNvPr>
          <p:cNvSpPr>
            <a:spLocks noGrp="1"/>
          </p:cNvSpPr>
          <p:nvPr>
            <p:ph idx="1"/>
          </p:nvPr>
        </p:nvSpPr>
        <p:spPr>
          <a:xfrm>
            <a:off x="838200" y="1825625"/>
            <a:ext cx="10377881" cy="4351338"/>
          </a:xfrm>
        </p:spPr>
        <p:txBody>
          <a:bodyPr/>
          <a:lstStyle/>
          <a:p>
            <a:pPr marL="0" indent="0">
              <a:buNone/>
            </a:pPr>
            <a:r>
              <a:rPr lang="en-US" sz="2200" b="1" dirty="0">
                <a:solidFill>
                  <a:schemeClr val="accent5">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t>A. Network setup (VPC, Subnet, Internet Gateway, Route tables)</a:t>
            </a:r>
          </a:p>
          <a:p>
            <a:pPr marL="514350" indent="-514350">
              <a:buAutoNum type="arabicPeriod"/>
            </a:pPr>
            <a:endParaRPr lang="en-US" b="1" dirty="0">
              <a:solidFill>
                <a:schemeClr val="accent5">
                  <a:lumMod val="75000"/>
                </a:schemeClr>
              </a:solidFill>
              <a:latin typeface="Helvetica" panose="020B0604020202020204" pitchFamily="34" charset="0"/>
              <a:cs typeface="Times New Roman" panose="02020603050405020304" pitchFamily="18" charset="0"/>
            </a:endParaRPr>
          </a:p>
          <a:p>
            <a:pPr marL="0" indent="0">
              <a:buNone/>
            </a:pPr>
            <a:r>
              <a:rPr lang="en-US" sz="1800" dirty="0">
                <a:solidFill>
                  <a:srgbClr val="4D575D"/>
                </a:solidFill>
                <a:effectLst/>
                <a:latin typeface="Helvetica" panose="020B0604020202020204" pitchFamily="34" charset="0"/>
                <a:ea typeface="Times New Roman" panose="02020603050405020304" pitchFamily="18" charset="0"/>
                <a:cs typeface="Times New Roman" panose="02020603050405020304" pitchFamily="18" charset="0"/>
              </a:rPr>
              <a:t>In this, new VPC is created for </a:t>
            </a:r>
            <a:r>
              <a:rPr lang="en-US" sz="1800" dirty="0" err="1">
                <a:solidFill>
                  <a:srgbClr val="4D575D"/>
                </a:solidFill>
                <a:effectLst/>
                <a:latin typeface="Helvetica" panose="020B0604020202020204" pitchFamily="34" charset="0"/>
                <a:ea typeface="Times New Roman" panose="02020603050405020304" pitchFamily="18" charset="0"/>
                <a:cs typeface="Times New Roman" panose="02020603050405020304" pitchFamily="18" charset="0"/>
              </a:rPr>
              <a:t>MyProject</a:t>
            </a:r>
            <a:r>
              <a:rPr lang="en-US" sz="1800" dirty="0">
                <a:solidFill>
                  <a:srgbClr val="4D575D"/>
                </a:solidFill>
                <a:effectLst/>
                <a:latin typeface="Helvetica" panose="020B0604020202020204" pitchFamily="34" charset="0"/>
                <a:ea typeface="Times New Roman" panose="02020603050405020304" pitchFamily="18" charset="0"/>
                <a:cs typeface="Times New Roman" panose="02020603050405020304" pitchFamily="18" charset="0"/>
              </a:rPr>
              <a:t> and two public subnets are created in AZ us-east-1a and us-east-1b. New internet Gateway is created and attached to VPC. In the route table created for VPC, inbound traffic from internet is linked to internet Gateway.</a:t>
            </a:r>
          </a:p>
          <a:p>
            <a:pPr marL="0" indent="0">
              <a:buNone/>
            </a:pPr>
            <a:r>
              <a:rPr lang="en-US" sz="1800" dirty="0">
                <a:solidFill>
                  <a:srgbClr val="4D575D"/>
                </a:solidFill>
                <a:latin typeface="Helvetica" panose="020B0604020202020204" pitchFamily="34" charset="0"/>
                <a:ea typeface="Calibri" panose="020F0502020204030204" pitchFamily="34" charset="0"/>
                <a:cs typeface="Times New Roman" panose="02020603050405020304" pitchFamily="18" charset="0"/>
              </a:rPr>
              <a:t>Following are the steps (with screenshots to achieve this)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898855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C6D9C9-CB89-407A-B25A-42301C5B6850}"/>
              </a:ext>
            </a:extLst>
          </p:cNvPr>
          <p:cNvSpPr>
            <a:spLocks noGrp="1"/>
          </p:cNvSpPr>
          <p:nvPr>
            <p:ph type="title"/>
          </p:nvPr>
        </p:nvSpPr>
        <p:spPr>
          <a:xfrm>
            <a:off x="1087920" y="365125"/>
            <a:ext cx="10265880" cy="1325563"/>
          </a:xfrm>
        </p:spPr>
        <p:txBody>
          <a:bodyPr>
            <a:normAutofit/>
          </a:bodyPr>
          <a:lstStyle/>
          <a:p>
            <a:r>
              <a:rPr lang="en-US" sz="1800" dirty="0"/>
              <a:t>Step 15: In Additional configuration, initial DB name is </a:t>
            </a:r>
            <a:r>
              <a:rPr lang="en-US" sz="1800" b="1" dirty="0" err="1"/>
              <a:t>EmployeeManagement</a:t>
            </a:r>
            <a:endParaRPr lang="en-US" sz="1800" b="1" dirty="0"/>
          </a:p>
        </p:txBody>
      </p:sp>
      <p:pic>
        <p:nvPicPr>
          <p:cNvPr id="5" name="Content Placeholder 4" descr="A screenshot of a computer&#10;&#10;Description automatically generated with medium confidence">
            <a:extLst>
              <a:ext uri="{FF2B5EF4-FFF2-40B4-BE49-F238E27FC236}">
                <a16:creationId xmlns:a16="http://schemas.microsoft.com/office/drawing/2014/main" xmlns="" id="{67FB13CE-64E0-4F01-B9CC-F72F51EFCBF8}"/>
              </a:ext>
            </a:extLst>
          </p:cNvPr>
          <p:cNvPicPr>
            <a:picLocks noGrp="1" noChangeAspect="1"/>
          </p:cNvPicPr>
          <p:nvPr>
            <p:ph idx="1"/>
          </p:nvPr>
        </p:nvPicPr>
        <p:blipFill>
          <a:blip r:embed="rId2"/>
          <a:stretch>
            <a:fillRect/>
          </a:stretch>
        </p:blipFill>
        <p:spPr>
          <a:xfrm>
            <a:off x="1087920" y="1825625"/>
            <a:ext cx="10265879" cy="4248004"/>
          </a:xfrm>
        </p:spPr>
      </p:pic>
    </p:spTree>
    <p:extLst>
      <p:ext uri="{BB962C8B-B14F-4D97-AF65-F5344CB8AC3E}">
        <p14:creationId xmlns:p14="http://schemas.microsoft.com/office/powerpoint/2010/main" val="4116553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84C27C-FF93-4DA2-8EA9-CF5AC0456B36}"/>
              </a:ext>
            </a:extLst>
          </p:cNvPr>
          <p:cNvSpPr>
            <a:spLocks noGrp="1"/>
          </p:cNvSpPr>
          <p:nvPr>
            <p:ph type="title"/>
          </p:nvPr>
        </p:nvSpPr>
        <p:spPr>
          <a:xfrm>
            <a:off x="1308683" y="365125"/>
            <a:ext cx="10045117" cy="1329451"/>
          </a:xfrm>
        </p:spPr>
        <p:txBody>
          <a:bodyPr>
            <a:normAutofit/>
          </a:bodyPr>
          <a:lstStyle/>
          <a:p>
            <a:r>
              <a:rPr lang="en-US" sz="1800" dirty="0"/>
              <a:t>Step 16: Backup policy mentioned at day start , backup should be maintained for 7 days</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xmlns="" id="{D4C96544-31B5-4FC3-A2C4-2367C6EC5536}"/>
              </a:ext>
            </a:extLst>
          </p:cNvPr>
          <p:cNvPicPr>
            <a:picLocks noGrp="1" noChangeAspect="1"/>
          </p:cNvPicPr>
          <p:nvPr>
            <p:ph idx="1"/>
          </p:nvPr>
        </p:nvPicPr>
        <p:blipFill>
          <a:blip r:embed="rId2"/>
          <a:stretch>
            <a:fillRect/>
          </a:stretch>
        </p:blipFill>
        <p:spPr>
          <a:xfrm>
            <a:off x="1420862" y="1825624"/>
            <a:ext cx="8757506" cy="4667251"/>
          </a:xfrm>
        </p:spPr>
      </p:pic>
    </p:spTree>
    <p:extLst>
      <p:ext uri="{BB962C8B-B14F-4D97-AF65-F5344CB8AC3E}">
        <p14:creationId xmlns:p14="http://schemas.microsoft.com/office/powerpoint/2010/main" val="2089900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28E2A0-9ABE-4DEE-B737-152409F2F483}"/>
              </a:ext>
            </a:extLst>
          </p:cNvPr>
          <p:cNvSpPr>
            <a:spLocks noGrp="1"/>
          </p:cNvSpPr>
          <p:nvPr>
            <p:ph type="title"/>
          </p:nvPr>
        </p:nvSpPr>
        <p:spPr>
          <a:xfrm>
            <a:off x="1258348" y="365125"/>
            <a:ext cx="10095451" cy="1325563"/>
          </a:xfrm>
        </p:spPr>
        <p:txBody>
          <a:bodyPr>
            <a:normAutofit/>
          </a:bodyPr>
          <a:lstStyle/>
          <a:p>
            <a:r>
              <a:rPr lang="en-US" sz="1800" dirty="0"/>
              <a:t>Step 17: No enhanced monitoring but select log export to CloudWatch</a:t>
            </a:r>
          </a:p>
        </p:txBody>
      </p:sp>
      <p:pic>
        <p:nvPicPr>
          <p:cNvPr id="5" name="Content Placeholder 4" descr="Graphical user interface, text, application&#10;&#10;Description automatically generated">
            <a:extLst>
              <a:ext uri="{FF2B5EF4-FFF2-40B4-BE49-F238E27FC236}">
                <a16:creationId xmlns:a16="http://schemas.microsoft.com/office/drawing/2014/main" xmlns="" id="{39C4BE29-1C66-464D-A804-A3E1ED83051E}"/>
              </a:ext>
            </a:extLst>
          </p:cNvPr>
          <p:cNvPicPr>
            <a:picLocks noGrp="1" noChangeAspect="1"/>
          </p:cNvPicPr>
          <p:nvPr>
            <p:ph idx="1"/>
          </p:nvPr>
        </p:nvPicPr>
        <p:blipFill>
          <a:blip r:embed="rId2"/>
          <a:stretch>
            <a:fillRect/>
          </a:stretch>
        </p:blipFill>
        <p:spPr>
          <a:xfrm>
            <a:off x="1354256" y="1825624"/>
            <a:ext cx="9329889" cy="4424173"/>
          </a:xfrm>
        </p:spPr>
      </p:pic>
    </p:spTree>
    <p:extLst>
      <p:ext uri="{BB962C8B-B14F-4D97-AF65-F5344CB8AC3E}">
        <p14:creationId xmlns:p14="http://schemas.microsoft.com/office/powerpoint/2010/main" val="520623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6DF19E-678D-4830-87FE-9CBAD5DEEFD0}"/>
              </a:ext>
            </a:extLst>
          </p:cNvPr>
          <p:cNvSpPr>
            <a:spLocks noGrp="1"/>
          </p:cNvSpPr>
          <p:nvPr>
            <p:ph type="title"/>
          </p:nvPr>
        </p:nvSpPr>
        <p:spPr>
          <a:xfrm>
            <a:off x="1317072" y="365125"/>
            <a:ext cx="9605394" cy="1325563"/>
          </a:xfrm>
        </p:spPr>
        <p:txBody>
          <a:bodyPr>
            <a:normAutofit/>
          </a:bodyPr>
          <a:lstStyle/>
          <a:p>
            <a:r>
              <a:rPr lang="en-US" sz="1800" dirty="0"/>
              <a:t>Step 18: Default IAM role for CloudWatch logs and select minor version upgrade maintenance window</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xmlns="" id="{B7C472ED-FBE5-4742-A333-D7FF986A2405}"/>
              </a:ext>
            </a:extLst>
          </p:cNvPr>
          <p:cNvPicPr>
            <a:picLocks noGrp="1" noChangeAspect="1"/>
          </p:cNvPicPr>
          <p:nvPr>
            <p:ph idx="1"/>
          </p:nvPr>
        </p:nvPicPr>
        <p:blipFill>
          <a:blip r:embed="rId2"/>
          <a:stretch>
            <a:fillRect/>
          </a:stretch>
        </p:blipFill>
        <p:spPr>
          <a:xfrm>
            <a:off x="1392572" y="1825625"/>
            <a:ext cx="8785795" cy="4682328"/>
          </a:xfrm>
        </p:spPr>
      </p:pic>
    </p:spTree>
    <p:extLst>
      <p:ext uri="{BB962C8B-B14F-4D97-AF65-F5344CB8AC3E}">
        <p14:creationId xmlns:p14="http://schemas.microsoft.com/office/powerpoint/2010/main" val="430510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3FAB68-0CD2-464A-AB36-D816A4218AFF}"/>
              </a:ext>
            </a:extLst>
          </p:cNvPr>
          <p:cNvSpPr>
            <a:spLocks noGrp="1"/>
          </p:cNvSpPr>
          <p:nvPr>
            <p:ph type="title"/>
          </p:nvPr>
        </p:nvSpPr>
        <p:spPr>
          <a:xfrm>
            <a:off x="1300294" y="365125"/>
            <a:ext cx="10053506" cy="1312673"/>
          </a:xfrm>
        </p:spPr>
        <p:txBody>
          <a:bodyPr>
            <a:normAutofit/>
          </a:bodyPr>
          <a:lstStyle/>
          <a:p>
            <a:r>
              <a:rPr lang="en-US" sz="1800" dirty="0"/>
              <a:t>Step 19: This is estimated cost for ‘free tier’ after selecting all above options. Click on </a:t>
            </a:r>
            <a:r>
              <a:rPr lang="en-US" sz="1800" b="1" dirty="0"/>
              <a:t>Create DB </a:t>
            </a:r>
            <a:r>
              <a:rPr lang="en-US" sz="1800" dirty="0"/>
              <a:t>button</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xmlns="" id="{A12F88C3-49F4-4E49-93BF-4E8F2283E839}"/>
              </a:ext>
            </a:extLst>
          </p:cNvPr>
          <p:cNvPicPr>
            <a:picLocks noGrp="1" noChangeAspect="1"/>
          </p:cNvPicPr>
          <p:nvPr>
            <p:ph idx="1"/>
          </p:nvPr>
        </p:nvPicPr>
        <p:blipFill>
          <a:blip r:embed="rId2"/>
          <a:stretch>
            <a:fillRect/>
          </a:stretch>
        </p:blipFill>
        <p:spPr>
          <a:xfrm>
            <a:off x="1300294" y="1825625"/>
            <a:ext cx="8878073" cy="4731506"/>
          </a:xfrm>
        </p:spPr>
      </p:pic>
    </p:spTree>
    <p:extLst>
      <p:ext uri="{BB962C8B-B14F-4D97-AF65-F5344CB8AC3E}">
        <p14:creationId xmlns:p14="http://schemas.microsoft.com/office/powerpoint/2010/main" val="2442454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EE0CF0-8DFC-4195-B4E3-3EC5A03ED26A}"/>
              </a:ext>
            </a:extLst>
          </p:cNvPr>
          <p:cNvSpPr>
            <a:spLocks noGrp="1"/>
          </p:cNvSpPr>
          <p:nvPr>
            <p:ph type="title"/>
          </p:nvPr>
        </p:nvSpPr>
        <p:spPr/>
        <p:txBody>
          <a:bodyPr>
            <a:normAutofit fontScale="90000"/>
          </a:bodyPr>
          <a:lstStyle/>
          <a:p>
            <a:r>
              <a:rPr lang="en-US" sz="4400" b="1" dirty="0">
                <a:solidFill>
                  <a:schemeClr val="accent5">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t/>
            </a:r>
            <a:br>
              <a:rPr lang="en-US" sz="4400" b="1" dirty="0">
                <a:solidFill>
                  <a:schemeClr val="accent5">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44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r>
            <a:br>
              <a:rPr lang="en-US" sz="44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xmlns="" id="{761A4A79-865F-4C7D-8165-CE7965066517}"/>
              </a:ext>
            </a:extLst>
          </p:cNvPr>
          <p:cNvSpPr>
            <a:spLocks noGrp="1"/>
          </p:cNvSpPr>
          <p:nvPr>
            <p:ph idx="1"/>
          </p:nvPr>
        </p:nvSpPr>
        <p:spPr>
          <a:xfrm>
            <a:off x="838200" y="1825625"/>
            <a:ext cx="10515600" cy="4351338"/>
          </a:xfrm>
        </p:spPr>
        <p:txBody>
          <a:bodyPr/>
          <a:lstStyle/>
          <a:p>
            <a:pPr marL="0" indent="0">
              <a:lnSpc>
                <a:spcPct val="107000"/>
              </a:lnSpc>
              <a:spcBef>
                <a:spcPts val="0"/>
              </a:spcBef>
              <a:spcAft>
                <a:spcPts val="750"/>
              </a:spcAft>
              <a:buNone/>
            </a:pPr>
            <a:r>
              <a:rPr lang="en-US" sz="2200" b="1" dirty="0">
                <a:solidFill>
                  <a:schemeClr val="accent5">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t>C. EC2 instance creation (Configure MySQL in Security Group)</a:t>
            </a:r>
            <a:endParaRPr lang="en-US" sz="22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dirty="0">
                <a:solidFill>
                  <a:srgbClr val="4D575D"/>
                </a:solidFill>
                <a:latin typeface="Helvetica" panose="020B0604020202020204" pitchFamily="34" charset="0"/>
                <a:cs typeface="Times New Roman" panose="02020603050405020304" pitchFamily="18" charset="0"/>
              </a:rPr>
              <a:t>In this, </a:t>
            </a:r>
            <a:r>
              <a:rPr lang="en-US" sz="1800" dirty="0">
                <a:solidFill>
                  <a:srgbClr val="4D575D"/>
                </a:solidFill>
                <a:effectLst/>
                <a:latin typeface="Helvetica" panose="020B0604020202020204" pitchFamily="34" charset="0"/>
                <a:ea typeface="Times New Roman" panose="02020603050405020304" pitchFamily="18" charset="0"/>
                <a:cs typeface="Times New Roman" panose="02020603050405020304" pitchFamily="18" charset="0"/>
              </a:rPr>
              <a:t>Create EC 2 instance (in free-tier) with the user data to configure Apache HTTP server and MySQL client. Add Entry for MySQL/Aurora at port 3306 in security group. </a:t>
            </a:r>
          </a:p>
          <a:p>
            <a:pPr marL="0" indent="0">
              <a:buNone/>
            </a:pPr>
            <a:endParaRPr lang="en-US" sz="1800" dirty="0">
              <a:solidFill>
                <a:srgbClr val="4D575D"/>
              </a:solidFill>
              <a:latin typeface="Helvetica" panose="020B0604020202020204" pitchFamily="34" charset="0"/>
              <a:ea typeface="Calibri" panose="020F0502020204030204" pitchFamily="34" charset="0"/>
              <a:cs typeface="Times New Roman" panose="02020603050405020304" pitchFamily="18" charset="0"/>
            </a:endParaRPr>
          </a:p>
          <a:p>
            <a:pPr marL="0" indent="0">
              <a:buNone/>
            </a:pPr>
            <a:r>
              <a:rPr lang="en-US" sz="1800" dirty="0">
                <a:solidFill>
                  <a:srgbClr val="4D575D"/>
                </a:solidFill>
                <a:effectLst/>
                <a:latin typeface="Helvetica" panose="020B0604020202020204" pitchFamily="34" charset="0"/>
                <a:ea typeface="Calibri" panose="020F0502020204030204" pitchFamily="34" charset="0"/>
                <a:cs typeface="Times New Roman" panose="02020603050405020304" pitchFamily="18" charset="0"/>
              </a:rPr>
              <a:t>Refer the steps </a:t>
            </a:r>
            <a:r>
              <a:rPr lang="en-US" sz="1800" dirty="0">
                <a:solidFill>
                  <a:srgbClr val="4D575D"/>
                </a:solidFill>
                <a:latin typeface="Helvetica" panose="020B0604020202020204" pitchFamily="34" charset="0"/>
                <a:ea typeface="Calibri" panose="020F0502020204030204" pitchFamily="34" charset="0"/>
                <a:cs typeface="Times New Roman" panose="02020603050405020304" pitchFamily="18" charset="0"/>
              </a:rPr>
              <a:t>and </a:t>
            </a:r>
            <a:r>
              <a:rPr lang="en-US" sz="1800" dirty="0">
                <a:solidFill>
                  <a:srgbClr val="4D575D"/>
                </a:solidFill>
                <a:effectLst/>
                <a:latin typeface="Helvetica" panose="020B0604020202020204" pitchFamily="34" charset="0"/>
                <a:ea typeface="Calibri" panose="020F0502020204030204" pitchFamily="34" charset="0"/>
                <a:cs typeface="Times New Roman" panose="02020603050405020304" pitchFamily="18" charset="0"/>
              </a:rPr>
              <a:t>screenshots below.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b="1" dirty="0">
              <a:solidFill>
                <a:schemeClr val="accent5">
                  <a:lumMod val="75000"/>
                </a:schemeClr>
              </a:solidFill>
              <a:latin typeface="Helvetica" panose="020B060402020202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40130323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EAEB88-AF1C-450E-B041-38E0EE644AC8}"/>
              </a:ext>
            </a:extLst>
          </p:cNvPr>
          <p:cNvSpPr>
            <a:spLocks noGrp="1"/>
          </p:cNvSpPr>
          <p:nvPr>
            <p:ph type="title"/>
          </p:nvPr>
        </p:nvSpPr>
        <p:spPr>
          <a:xfrm>
            <a:off x="1249960" y="365125"/>
            <a:ext cx="10103840" cy="1325563"/>
          </a:xfrm>
        </p:spPr>
        <p:txBody>
          <a:bodyPr>
            <a:normAutofit/>
          </a:bodyPr>
          <a:lstStyle/>
          <a:p>
            <a:r>
              <a:rPr lang="en-US" sz="1800" dirty="0"/>
              <a:t>Step 1: Select </a:t>
            </a:r>
            <a:r>
              <a:rPr lang="en-US" sz="1800" b="1" dirty="0"/>
              <a:t>Amazon Linux 2 AMI</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xmlns="" id="{0C6006BF-22F3-4424-9F57-E3AA83B44897}"/>
              </a:ext>
            </a:extLst>
          </p:cNvPr>
          <p:cNvPicPr>
            <a:picLocks noGrp="1" noChangeAspect="1"/>
          </p:cNvPicPr>
          <p:nvPr>
            <p:ph idx="1"/>
          </p:nvPr>
        </p:nvPicPr>
        <p:blipFill>
          <a:blip r:embed="rId2"/>
          <a:stretch>
            <a:fillRect/>
          </a:stretch>
        </p:blipFill>
        <p:spPr>
          <a:xfrm>
            <a:off x="1249960" y="1825625"/>
            <a:ext cx="8928407" cy="4758332"/>
          </a:xfrm>
        </p:spPr>
      </p:pic>
    </p:spTree>
    <p:extLst>
      <p:ext uri="{BB962C8B-B14F-4D97-AF65-F5344CB8AC3E}">
        <p14:creationId xmlns:p14="http://schemas.microsoft.com/office/powerpoint/2010/main" val="3055320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1DAD5D-C893-412E-BC21-40B774F16CF9}"/>
              </a:ext>
            </a:extLst>
          </p:cNvPr>
          <p:cNvSpPr>
            <a:spLocks noGrp="1"/>
          </p:cNvSpPr>
          <p:nvPr>
            <p:ph type="title"/>
          </p:nvPr>
        </p:nvSpPr>
        <p:spPr>
          <a:xfrm>
            <a:off x="1367406" y="365125"/>
            <a:ext cx="9986394" cy="1325563"/>
          </a:xfrm>
        </p:spPr>
        <p:txBody>
          <a:bodyPr>
            <a:normAutofit/>
          </a:bodyPr>
          <a:lstStyle/>
          <a:p>
            <a:r>
              <a:rPr lang="en-US" sz="1800" dirty="0"/>
              <a:t>Step 2: Select instance type </a:t>
            </a:r>
            <a:r>
              <a:rPr lang="en-US" sz="1800" b="1" dirty="0"/>
              <a:t>t2.micro</a:t>
            </a:r>
          </a:p>
        </p:txBody>
      </p:sp>
      <p:pic>
        <p:nvPicPr>
          <p:cNvPr id="5" name="Content Placeholder 4" descr="Graphical user interface, text&#10;&#10;Description automatically generated with medium confidence">
            <a:extLst>
              <a:ext uri="{FF2B5EF4-FFF2-40B4-BE49-F238E27FC236}">
                <a16:creationId xmlns:a16="http://schemas.microsoft.com/office/drawing/2014/main" xmlns="" id="{198E86E9-1A71-4844-8D44-B47FB6AFE660}"/>
              </a:ext>
            </a:extLst>
          </p:cNvPr>
          <p:cNvPicPr>
            <a:picLocks noGrp="1" noChangeAspect="1"/>
          </p:cNvPicPr>
          <p:nvPr>
            <p:ph idx="1"/>
          </p:nvPr>
        </p:nvPicPr>
        <p:blipFill>
          <a:blip r:embed="rId2"/>
          <a:stretch>
            <a:fillRect/>
          </a:stretch>
        </p:blipFill>
        <p:spPr>
          <a:xfrm>
            <a:off x="1367406" y="1825625"/>
            <a:ext cx="8810961" cy="4695740"/>
          </a:xfrm>
        </p:spPr>
      </p:pic>
    </p:spTree>
    <p:extLst>
      <p:ext uri="{BB962C8B-B14F-4D97-AF65-F5344CB8AC3E}">
        <p14:creationId xmlns:p14="http://schemas.microsoft.com/office/powerpoint/2010/main" val="3973455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7FFA0A-845C-4C60-A3B9-F9354EB83768}"/>
              </a:ext>
            </a:extLst>
          </p:cNvPr>
          <p:cNvSpPr>
            <a:spLocks noGrp="1"/>
          </p:cNvSpPr>
          <p:nvPr>
            <p:ph type="title"/>
          </p:nvPr>
        </p:nvSpPr>
        <p:spPr>
          <a:xfrm>
            <a:off x="1451296" y="365125"/>
            <a:ext cx="9902504" cy="1325563"/>
          </a:xfrm>
        </p:spPr>
        <p:txBody>
          <a:bodyPr>
            <a:normAutofit/>
          </a:bodyPr>
          <a:lstStyle/>
          <a:p>
            <a:r>
              <a:rPr lang="en-US" sz="1800" dirty="0"/>
              <a:t>Step 3: Select Network VPC, Subnet for </a:t>
            </a:r>
            <a:r>
              <a:rPr lang="en-US" sz="1800" dirty="0" err="1"/>
              <a:t>MyProject</a:t>
            </a:r>
            <a:r>
              <a:rPr lang="en-US" sz="1800" dirty="0"/>
              <a:t> and Enable Auto-assign Public IP</a:t>
            </a:r>
          </a:p>
        </p:txBody>
      </p:sp>
      <p:pic>
        <p:nvPicPr>
          <p:cNvPr id="7" name="Content Placeholder 6" descr="A picture containing text, screenshot, indoor&#10;&#10;Description automatically generated">
            <a:extLst>
              <a:ext uri="{FF2B5EF4-FFF2-40B4-BE49-F238E27FC236}">
                <a16:creationId xmlns:a16="http://schemas.microsoft.com/office/drawing/2014/main" xmlns="" id="{C8F34CDC-0BCC-4581-9EA6-5ADE34CA1557}"/>
              </a:ext>
            </a:extLst>
          </p:cNvPr>
          <p:cNvPicPr>
            <a:picLocks noGrp="1" noChangeAspect="1"/>
          </p:cNvPicPr>
          <p:nvPr>
            <p:ph idx="1"/>
          </p:nvPr>
        </p:nvPicPr>
        <p:blipFill>
          <a:blip r:embed="rId2"/>
          <a:stretch>
            <a:fillRect/>
          </a:stretch>
        </p:blipFill>
        <p:spPr>
          <a:xfrm>
            <a:off x="1451296" y="1825625"/>
            <a:ext cx="8727072" cy="4651032"/>
          </a:xfrm>
        </p:spPr>
      </p:pic>
    </p:spTree>
    <p:extLst>
      <p:ext uri="{BB962C8B-B14F-4D97-AF65-F5344CB8AC3E}">
        <p14:creationId xmlns:p14="http://schemas.microsoft.com/office/powerpoint/2010/main" val="450411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7D4A67-9A7C-48FB-AEBB-CF52D19997E1}"/>
              </a:ext>
            </a:extLst>
          </p:cNvPr>
          <p:cNvSpPr>
            <a:spLocks noGrp="1"/>
          </p:cNvSpPr>
          <p:nvPr>
            <p:ph type="title"/>
          </p:nvPr>
        </p:nvSpPr>
        <p:spPr>
          <a:xfrm>
            <a:off x="1216404" y="365125"/>
            <a:ext cx="10137396" cy="1325563"/>
          </a:xfrm>
        </p:spPr>
        <p:txBody>
          <a:bodyPr>
            <a:normAutofit/>
          </a:bodyPr>
          <a:lstStyle/>
          <a:p>
            <a:r>
              <a:rPr lang="en-US" sz="1800" dirty="0"/>
              <a:t>Step 4: Add following lines in user data</a:t>
            </a:r>
          </a:p>
        </p:txBody>
      </p:sp>
      <p:sp>
        <p:nvSpPr>
          <p:cNvPr id="3" name="Content Placeholder 2">
            <a:extLst>
              <a:ext uri="{FF2B5EF4-FFF2-40B4-BE49-F238E27FC236}">
                <a16:creationId xmlns:a16="http://schemas.microsoft.com/office/drawing/2014/main" xmlns="" id="{263A4FD8-2432-4080-AFD4-7C85F7507BD0}"/>
              </a:ext>
            </a:extLst>
          </p:cNvPr>
          <p:cNvSpPr>
            <a:spLocks noGrp="1"/>
          </p:cNvSpPr>
          <p:nvPr>
            <p:ph idx="1"/>
          </p:nvPr>
        </p:nvSpPr>
        <p:spPr>
          <a:xfrm>
            <a:off x="1107346" y="1825625"/>
            <a:ext cx="10246453" cy="4351338"/>
          </a:xfrm>
        </p:spPr>
        <p:txBody>
          <a:bodyPr>
            <a:normAutofit/>
          </a:bodyPr>
          <a:lstStyle/>
          <a:p>
            <a:r>
              <a:rPr lang="en-US" sz="1200" dirty="0"/>
              <a:t>#!/bin/bash</a:t>
            </a:r>
          </a:p>
          <a:p>
            <a:r>
              <a:rPr lang="en-US" sz="1200" dirty="0" err="1"/>
              <a:t>sudo</a:t>
            </a:r>
            <a:r>
              <a:rPr lang="en-US" sz="1200" dirty="0"/>
              <a:t> yum update -y</a:t>
            </a:r>
          </a:p>
          <a:p>
            <a:r>
              <a:rPr lang="en-US" sz="1200" dirty="0" err="1"/>
              <a:t>sudo</a:t>
            </a:r>
            <a:r>
              <a:rPr lang="en-US" sz="1200" dirty="0"/>
              <a:t> yum install -y httpd</a:t>
            </a:r>
          </a:p>
          <a:p>
            <a:r>
              <a:rPr lang="en-US" sz="1200" dirty="0" err="1"/>
              <a:t>sudo</a:t>
            </a:r>
            <a:r>
              <a:rPr lang="en-US" sz="1200" dirty="0"/>
              <a:t> </a:t>
            </a:r>
            <a:r>
              <a:rPr lang="en-US" sz="1200" dirty="0" err="1"/>
              <a:t>systemctl</a:t>
            </a:r>
            <a:r>
              <a:rPr lang="en-US" sz="1200" dirty="0"/>
              <a:t> start httpd</a:t>
            </a:r>
          </a:p>
          <a:p>
            <a:r>
              <a:rPr lang="en-US" sz="1200" dirty="0" err="1"/>
              <a:t>sudo</a:t>
            </a:r>
            <a:r>
              <a:rPr lang="en-US" sz="1200" dirty="0"/>
              <a:t> </a:t>
            </a:r>
            <a:r>
              <a:rPr lang="en-US" sz="1200" dirty="0" err="1"/>
              <a:t>systemctl</a:t>
            </a:r>
            <a:r>
              <a:rPr lang="en-US" sz="1200" dirty="0"/>
              <a:t> enable httpd</a:t>
            </a:r>
          </a:p>
          <a:p>
            <a:r>
              <a:rPr lang="en-US" sz="1200" dirty="0" err="1"/>
              <a:t>sudo</a:t>
            </a:r>
            <a:r>
              <a:rPr lang="en-US" sz="1200" dirty="0"/>
              <a:t> </a:t>
            </a:r>
            <a:r>
              <a:rPr lang="en-US" sz="1200" dirty="0" err="1"/>
              <a:t>chmod</a:t>
            </a:r>
            <a:r>
              <a:rPr lang="en-US" sz="1200" dirty="0"/>
              <a:t> 0777 /var/www/html</a:t>
            </a:r>
          </a:p>
          <a:p>
            <a:r>
              <a:rPr lang="en-US" sz="1200" dirty="0" err="1"/>
              <a:t>sudo</a:t>
            </a:r>
            <a:r>
              <a:rPr lang="en-US" sz="1200" dirty="0"/>
              <a:t> echo "&lt;p&gt; &lt;b&gt; Hostname: &lt;/b&gt; $(hostname -f)&lt;/p&gt;" &gt; ./hostname_file.html </a:t>
            </a:r>
          </a:p>
          <a:p>
            <a:r>
              <a:rPr lang="en-US" sz="1200" dirty="0" err="1"/>
              <a:t>sudo</a:t>
            </a:r>
            <a:r>
              <a:rPr lang="en-US" sz="1200" dirty="0"/>
              <a:t> yum install -y </a:t>
            </a:r>
            <a:r>
              <a:rPr lang="en-US" sz="1200" dirty="0" err="1"/>
              <a:t>mysql</a:t>
            </a:r>
            <a:endParaRPr lang="en-US" sz="1200" dirty="0"/>
          </a:p>
        </p:txBody>
      </p:sp>
    </p:spTree>
    <p:extLst>
      <p:ext uri="{BB962C8B-B14F-4D97-AF65-F5344CB8AC3E}">
        <p14:creationId xmlns:p14="http://schemas.microsoft.com/office/powerpoint/2010/main" val="2044612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720239-B935-466B-B85C-4B6D573A4FBB}"/>
              </a:ext>
            </a:extLst>
          </p:cNvPr>
          <p:cNvSpPr>
            <a:spLocks noGrp="1"/>
          </p:cNvSpPr>
          <p:nvPr>
            <p:ph type="ctrTitle"/>
          </p:nvPr>
        </p:nvSpPr>
        <p:spPr>
          <a:xfrm>
            <a:off x="1524000" y="454544"/>
            <a:ext cx="9144000" cy="1170671"/>
          </a:xfrm>
        </p:spPr>
        <p:txBody>
          <a:bodyPr>
            <a:normAutofit/>
          </a:bodyPr>
          <a:lstStyle/>
          <a:p>
            <a:pPr algn="l"/>
            <a:r>
              <a:rPr lang="en-US" sz="1800" dirty="0"/>
              <a:t>Step 1 : New</a:t>
            </a:r>
            <a:r>
              <a:rPr lang="en-US" sz="18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a:t>VPC created for my project -</a:t>
            </a:r>
            <a:r>
              <a:rPr lang="en-US" sz="1800" b="1" dirty="0"/>
              <a:t>MyProjectVPC1</a:t>
            </a:r>
          </a:p>
        </p:txBody>
      </p:sp>
      <p:sp>
        <p:nvSpPr>
          <p:cNvPr id="3" name="Subtitle 2">
            <a:extLst>
              <a:ext uri="{FF2B5EF4-FFF2-40B4-BE49-F238E27FC236}">
                <a16:creationId xmlns:a16="http://schemas.microsoft.com/office/drawing/2014/main" xmlns="" id="{AC553BEA-D5D9-4933-ABA1-A88EEB6CA082}"/>
              </a:ext>
            </a:extLst>
          </p:cNvPr>
          <p:cNvSpPr>
            <a:spLocks noGrp="1"/>
          </p:cNvSpPr>
          <p:nvPr>
            <p:ph type="subTitle" idx="1"/>
          </p:nvPr>
        </p:nvSpPr>
        <p:spPr/>
        <p:txBody>
          <a:bodyPr/>
          <a:lstStyle/>
          <a:p>
            <a:endParaRPr lang="en-US" dirty="0"/>
          </a:p>
        </p:txBody>
      </p:sp>
      <p:pic>
        <p:nvPicPr>
          <p:cNvPr id="13" name="Picture 12" descr="A screenshot of a computer&#10;&#10;Description automatically generated with medium confidence">
            <a:extLst>
              <a:ext uri="{FF2B5EF4-FFF2-40B4-BE49-F238E27FC236}">
                <a16:creationId xmlns:a16="http://schemas.microsoft.com/office/drawing/2014/main" xmlns="" id="{62FF5362-71CD-4955-974D-7443C81FF264}"/>
              </a:ext>
            </a:extLst>
          </p:cNvPr>
          <p:cNvPicPr>
            <a:picLocks noChangeAspect="1"/>
          </p:cNvPicPr>
          <p:nvPr/>
        </p:nvPicPr>
        <p:blipFill>
          <a:blip r:embed="rId2"/>
          <a:stretch>
            <a:fillRect/>
          </a:stretch>
        </p:blipFill>
        <p:spPr>
          <a:xfrm>
            <a:off x="1430215" y="1790158"/>
            <a:ext cx="9012702" cy="4803256"/>
          </a:xfrm>
          <a:prstGeom prst="rect">
            <a:avLst/>
          </a:prstGeom>
        </p:spPr>
      </p:pic>
    </p:spTree>
    <p:extLst>
      <p:ext uri="{BB962C8B-B14F-4D97-AF65-F5344CB8AC3E}">
        <p14:creationId xmlns:p14="http://schemas.microsoft.com/office/powerpoint/2010/main" val="11075659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28C0493-F327-40AA-9DBA-B90724395293}"/>
              </a:ext>
            </a:extLst>
          </p:cNvPr>
          <p:cNvSpPr>
            <a:spLocks noGrp="1"/>
          </p:cNvSpPr>
          <p:nvPr>
            <p:ph type="title"/>
          </p:nvPr>
        </p:nvSpPr>
        <p:spPr>
          <a:xfrm>
            <a:off x="1518408" y="365125"/>
            <a:ext cx="9513115" cy="1325563"/>
          </a:xfrm>
        </p:spPr>
        <p:txBody>
          <a:bodyPr>
            <a:normAutofit/>
          </a:bodyPr>
          <a:lstStyle/>
          <a:p>
            <a:r>
              <a:rPr lang="en-US" sz="1800" dirty="0"/>
              <a:t>Step 5: Add storage, keep root volume size 8 GiB</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xmlns="" id="{95133086-BD00-4CC3-A544-F185DAED859B}"/>
              </a:ext>
            </a:extLst>
          </p:cNvPr>
          <p:cNvPicPr>
            <a:picLocks noGrp="1" noChangeAspect="1"/>
          </p:cNvPicPr>
          <p:nvPr>
            <p:ph idx="1"/>
          </p:nvPr>
        </p:nvPicPr>
        <p:blipFill>
          <a:blip r:embed="rId2"/>
          <a:stretch>
            <a:fillRect/>
          </a:stretch>
        </p:blipFill>
        <p:spPr>
          <a:xfrm>
            <a:off x="1518408" y="1825624"/>
            <a:ext cx="8659960" cy="4615265"/>
          </a:xfrm>
        </p:spPr>
      </p:pic>
    </p:spTree>
    <p:extLst>
      <p:ext uri="{BB962C8B-B14F-4D97-AF65-F5344CB8AC3E}">
        <p14:creationId xmlns:p14="http://schemas.microsoft.com/office/powerpoint/2010/main" val="42232547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8F7F2E-0773-48D2-A86E-217D8CCD4E41}"/>
              </a:ext>
            </a:extLst>
          </p:cNvPr>
          <p:cNvSpPr>
            <a:spLocks noGrp="1"/>
          </p:cNvSpPr>
          <p:nvPr>
            <p:ph type="title"/>
          </p:nvPr>
        </p:nvSpPr>
        <p:spPr>
          <a:xfrm>
            <a:off x="1350628" y="365125"/>
            <a:ext cx="10003172" cy="1325563"/>
          </a:xfrm>
        </p:spPr>
        <p:txBody>
          <a:bodyPr>
            <a:normAutofit/>
          </a:bodyPr>
          <a:lstStyle/>
          <a:p>
            <a:r>
              <a:rPr lang="en-US" sz="1800" dirty="0"/>
              <a:t>Step 6: Add name with value </a:t>
            </a:r>
            <a:r>
              <a:rPr lang="en-US" sz="1800" b="1" dirty="0"/>
              <a:t>EC2-MySQL-1-1a</a:t>
            </a:r>
            <a:r>
              <a:rPr lang="en-US" sz="1800" dirty="0"/>
              <a:t> in the tag</a:t>
            </a:r>
          </a:p>
        </p:txBody>
      </p:sp>
      <p:pic>
        <p:nvPicPr>
          <p:cNvPr id="5" name="Content Placeholder 4" descr="A picture containing text, screenshot, indoor&#10;&#10;Description automatically generated">
            <a:extLst>
              <a:ext uri="{FF2B5EF4-FFF2-40B4-BE49-F238E27FC236}">
                <a16:creationId xmlns:a16="http://schemas.microsoft.com/office/drawing/2014/main" xmlns="" id="{077DBD4F-32D9-4000-83A0-71B6AE5CE838}"/>
              </a:ext>
            </a:extLst>
          </p:cNvPr>
          <p:cNvPicPr>
            <a:picLocks noGrp="1" noChangeAspect="1"/>
          </p:cNvPicPr>
          <p:nvPr>
            <p:ph idx="1"/>
          </p:nvPr>
        </p:nvPicPr>
        <p:blipFill>
          <a:blip r:embed="rId2"/>
          <a:stretch>
            <a:fillRect/>
          </a:stretch>
        </p:blipFill>
        <p:spPr>
          <a:xfrm>
            <a:off x="1350628" y="1825625"/>
            <a:ext cx="8827740" cy="4704682"/>
          </a:xfrm>
        </p:spPr>
      </p:pic>
    </p:spTree>
    <p:extLst>
      <p:ext uri="{BB962C8B-B14F-4D97-AF65-F5344CB8AC3E}">
        <p14:creationId xmlns:p14="http://schemas.microsoft.com/office/powerpoint/2010/main" val="2739568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9FA6E5-D0B0-425D-A900-DA49202C9C93}"/>
              </a:ext>
            </a:extLst>
          </p:cNvPr>
          <p:cNvSpPr>
            <a:spLocks noGrp="1"/>
          </p:cNvSpPr>
          <p:nvPr>
            <p:ph type="title"/>
          </p:nvPr>
        </p:nvSpPr>
        <p:spPr>
          <a:xfrm>
            <a:off x="1420864" y="365125"/>
            <a:ext cx="8757504" cy="1325563"/>
          </a:xfrm>
        </p:spPr>
        <p:txBody>
          <a:bodyPr>
            <a:normAutofit/>
          </a:bodyPr>
          <a:lstStyle/>
          <a:p>
            <a:r>
              <a:rPr lang="en-US" sz="1800" dirty="0"/>
              <a:t>Step 7: Create new security group, add name and description- </a:t>
            </a:r>
            <a:r>
              <a:rPr lang="en-US" sz="1800" b="1" dirty="0"/>
              <a:t>EC2-MySQL-SG1</a:t>
            </a:r>
            <a:r>
              <a:rPr lang="en-US" sz="1800" dirty="0"/>
              <a:t>, add new rule for MySQL/Aurora for </a:t>
            </a:r>
            <a:r>
              <a:rPr lang="en-US" sz="1800" b="1" dirty="0"/>
              <a:t>0.0.0.0/0</a:t>
            </a:r>
            <a:r>
              <a:rPr lang="en-US" sz="1800" dirty="0"/>
              <a:t> (internet)</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xmlns="" id="{C884B74A-D91B-4BCA-930D-8E2E0A76CD38}"/>
              </a:ext>
            </a:extLst>
          </p:cNvPr>
          <p:cNvPicPr>
            <a:picLocks noGrp="1" noChangeAspect="1"/>
          </p:cNvPicPr>
          <p:nvPr>
            <p:ph idx="1"/>
          </p:nvPr>
        </p:nvPicPr>
        <p:blipFill>
          <a:blip r:embed="rId2"/>
          <a:stretch>
            <a:fillRect/>
          </a:stretch>
        </p:blipFill>
        <p:spPr>
          <a:xfrm>
            <a:off x="1420864" y="1825625"/>
            <a:ext cx="8757504" cy="4667250"/>
          </a:xfrm>
        </p:spPr>
      </p:pic>
    </p:spTree>
    <p:extLst>
      <p:ext uri="{BB962C8B-B14F-4D97-AF65-F5344CB8AC3E}">
        <p14:creationId xmlns:p14="http://schemas.microsoft.com/office/powerpoint/2010/main" val="2299555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F83C17-956C-4ECD-AA4C-5EED2C3CD8AB}"/>
              </a:ext>
            </a:extLst>
          </p:cNvPr>
          <p:cNvSpPr>
            <a:spLocks noGrp="1"/>
          </p:cNvSpPr>
          <p:nvPr>
            <p:ph type="title"/>
          </p:nvPr>
        </p:nvSpPr>
        <p:spPr>
          <a:xfrm>
            <a:off x="1350628" y="365125"/>
            <a:ext cx="10003172" cy="1325563"/>
          </a:xfrm>
        </p:spPr>
        <p:txBody>
          <a:bodyPr>
            <a:normAutofit/>
          </a:bodyPr>
          <a:lstStyle/>
          <a:p>
            <a:r>
              <a:rPr lang="en-US" sz="1800" dirty="0"/>
              <a:t>Step 8: Add port HTTP (80) for internet</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xmlns="" id="{0DBF3573-C1BA-43E4-82BF-F3AC798105B6}"/>
              </a:ext>
            </a:extLst>
          </p:cNvPr>
          <p:cNvPicPr>
            <a:picLocks noGrp="1" noChangeAspect="1"/>
          </p:cNvPicPr>
          <p:nvPr>
            <p:ph idx="1"/>
          </p:nvPr>
        </p:nvPicPr>
        <p:blipFill>
          <a:blip r:embed="rId2"/>
          <a:stretch>
            <a:fillRect/>
          </a:stretch>
        </p:blipFill>
        <p:spPr>
          <a:xfrm>
            <a:off x="1350628" y="1825624"/>
            <a:ext cx="8827739" cy="4704681"/>
          </a:xfrm>
        </p:spPr>
      </p:pic>
    </p:spTree>
    <p:extLst>
      <p:ext uri="{BB962C8B-B14F-4D97-AF65-F5344CB8AC3E}">
        <p14:creationId xmlns:p14="http://schemas.microsoft.com/office/powerpoint/2010/main" val="1838917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2C64F4-F61F-47D4-BB05-14DBD636A5E8}"/>
              </a:ext>
            </a:extLst>
          </p:cNvPr>
          <p:cNvSpPr>
            <a:spLocks noGrp="1"/>
          </p:cNvSpPr>
          <p:nvPr>
            <p:ph type="title"/>
          </p:nvPr>
        </p:nvSpPr>
        <p:spPr>
          <a:xfrm>
            <a:off x="1400962" y="365125"/>
            <a:ext cx="8777406" cy="1337840"/>
          </a:xfrm>
        </p:spPr>
        <p:txBody>
          <a:bodyPr>
            <a:normAutofit/>
          </a:bodyPr>
          <a:lstStyle/>
          <a:p>
            <a:r>
              <a:rPr lang="en-US" sz="1800" dirty="0"/>
              <a:t>Step 9: Create new key pair named </a:t>
            </a:r>
            <a:r>
              <a:rPr lang="en-US" sz="1800" b="1" dirty="0" err="1"/>
              <a:t>MyProjectAWSKeyPair</a:t>
            </a:r>
            <a:r>
              <a:rPr lang="en-US" sz="1800" dirty="0"/>
              <a:t>, download and launch instances</a:t>
            </a:r>
          </a:p>
        </p:txBody>
      </p:sp>
      <p:pic>
        <p:nvPicPr>
          <p:cNvPr id="9" name="Content Placeholder 8" descr="A screenshot of a computer&#10;&#10;Description automatically generated with medium confidence">
            <a:extLst>
              <a:ext uri="{FF2B5EF4-FFF2-40B4-BE49-F238E27FC236}">
                <a16:creationId xmlns:a16="http://schemas.microsoft.com/office/drawing/2014/main" xmlns="" id="{A2B9F7FE-AD9A-43ED-BF7E-3C877B6D3A83}"/>
              </a:ext>
            </a:extLst>
          </p:cNvPr>
          <p:cNvPicPr>
            <a:picLocks noGrp="1" noChangeAspect="1"/>
          </p:cNvPicPr>
          <p:nvPr>
            <p:ph idx="1"/>
          </p:nvPr>
        </p:nvPicPr>
        <p:blipFill>
          <a:blip r:embed="rId2"/>
          <a:stretch>
            <a:fillRect/>
          </a:stretch>
        </p:blipFill>
        <p:spPr>
          <a:xfrm>
            <a:off x="1400962" y="1825624"/>
            <a:ext cx="8777406" cy="4677857"/>
          </a:xfrm>
        </p:spPr>
      </p:pic>
    </p:spTree>
    <p:extLst>
      <p:ext uri="{BB962C8B-B14F-4D97-AF65-F5344CB8AC3E}">
        <p14:creationId xmlns:p14="http://schemas.microsoft.com/office/powerpoint/2010/main" val="4248303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D7802F-6477-45FD-8217-DDB090E90380}"/>
              </a:ext>
            </a:extLst>
          </p:cNvPr>
          <p:cNvSpPr>
            <a:spLocks noGrp="1"/>
          </p:cNvSpPr>
          <p:nvPr>
            <p:ph type="title"/>
          </p:nvPr>
        </p:nvSpPr>
        <p:spPr>
          <a:xfrm>
            <a:off x="1420864" y="365125"/>
            <a:ext cx="9932936" cy="1325563"/>
          </a:xfrm>
        </p:spPr>
        <p:txBody>
          <a:bodyPr>
            <a:normAutofit/>
          </a:bodyPr>
          <a:lstStyle/>
          <a:p>
            <a:r>
              <a:rPr lang="en-US" sz="1800" dirty="0"/>
              <a:t>Step 10: Check Running instances</a:t>
            </a:r>
          </a:p>
        </p:txBody>
      </p:sp>
      <p:pic>
        <p:nvPicPr>
          <p:cNvPr id="11" name="Content Placeholder 10" descr="Graphical user interface, text, application&#10;&#10;Description automatically generated">
            <a:extLst>
              <a:ext uri="{FF2B5EF4-FFF2-40B4-BE49-F238E27FC236}">
                <a16:creationId xmlns:a16="http://schemas.microsoft.com/office/drawing/2014/main" xmlns="" id="{1C57EC38-0458-447A-AD68-7E5955E23BC8}"/>
              </a:ext>
            </a:extLst>
          </p:cNvPr>
          <p:cNvPicPr>
            <a:picLocks noGrp="1" noChangeAspect="1"/>
          </p:cNvPicPr>
          <p:nvPr>
            <p:ph idx="1"/>
          </p:nvPr>
        </p:nvPicPr>
        <p:blipFill>
          <a:blip r:embed="rId2"/>
          <a:stretch>
            <a:fillRect/>
          </a:stretch>
        </p:blipFill>
        <p:spPr>
          <a:xfrm>
            <a:off x="1420864" y="1825625"/>
            <a:ext cx="8757504" cy="4667250"/>
          </a:xfrm>
        </p:spPr>
      </p:pic>
    </p:spTree>
    <p:extLst>
      <p:ext uri="{BB962C8B-B14F-4D97-AF65-F5344CB8AC3E}">
        <p14:creationId xmlns:p14="http://schemas.microsoft.com/office/powerpoint/2010/main" val="2065661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25F65D-35BD-4BAA-A199-38A8F703E07F}"/>
              </a:ext>
            </a:extLst>
          </p:cNvPr>
          <p:cNvSpPr>
            <a:spLocks noGrp="1"/>
          </p:cNvSpPr>
          <p:nvPr>
            <p:ph type="title"/>
          </p:nvPr>
        </p:nvSpPr>
        <p:spPr>
          <a:xfrm>
            <a:off x="1300294" y="365125"/>
            <a:ext cx="8917497" cy="1325563"/>
          </a:xfrm>
        </p:spPr>
        <p:txBody>
          <a:bodyPr>
            <a:normAutofit/>
          </a:bodyPr>
          <a:lstStyle/>
          <a:p>
            <a:r>
              <a:rPr lang="en-US" sz="1800" dirty="0"/>
              <a:t>Step 11: Open instance details and connect</a:t>
            </a:r>
          </a:p>
        </p:txBody>
      </p:sp>
      <p:pic>
        <p:nvPicPr>
          <p:cNvPr id="6" name="Content Placeholder 5"/>
          <p:cNvPicPr>
            <a:picLocks noGrp="1" noChangeAspect="1"/>
          </p:cNvPicPr>
          <p:nvPr>
            <p:ph idx="1"/>
          </p:nvPr>
        </p:nvPicPr>
        <p:blipFill>
          <a:blip r:embed="rId2"/>
          <a:stretch>
            <a:fillRect/>
          </a:stretch>
        </p:blipFill>
        <p:spPr>
          <a:xfrm>
            <a:off x="1300294" y="1825624"/>
            <a:ext cx="8812325" cy="4773343"/>
          </a:xfrm>
          <a:prstGeom prst="rect">
            <a:avLst/>
          </a:prstGeom>
        </p:spPr>
      </p:pic>
    </p:spTree>
    <p:extLst>
      <p:ext uri="{BB962C8B-B14F-4D97-AF65-F5344CB8AC3E}">
        <p14:creationId xmlns:p14="http://schemas.microsoft.com/office/powerpoint/2010/main" val="354565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0962" y="365125"/>
            <a:ext cx="9952838" cy="1325563"/>
          </a:xfrm>
        </p:spPr>
        <p:txBody>
          <a:bodyPr>
            <a:normAutofit/>
          </a:bodyPr>
          <a:lstStyle/>
          <a:p>
            <a:r>
              <a:rPr lang="en-US" sz="1800" dirty="0"/>
              <a:t>Step 12: After connecting following window will open</a:t>
            </a:r>
          </a:p>
        </p:txBody>
      </p:sp>
      <p:pic>
        <p:nvPicPr>
          <p:cNvPr id="4" name="Content Placeholder 3"/>
          <p:cNvPicPr>
            <a:picLocks noGrp="1" noChangeAspect="1"/>
          </p:cNvPicPr>
          <p:nvPr>
            <p:ph idx="1"/>
          </p:nvPr>
        </p:nvPicPr>
        <p:blipFill>
          <a:blip r:embed="rId2"/>
          <a:stretch>
            <a:fillRect/>
          </a:stretch>
        </p:blipFill>
        <p:spPr>
          <a:xfrm>
            <a:off x="1400962" y="1825624"/>
            <a:ext cx="8711658" cy="4718815"/>
          </a:xfrm>
          <a:prstGeom prst="rect">
            <a:avLst/>
          </a:prstGeom>
        </p:spPr>
      </p:pic>
    </p:spTree>
    <p:extLst>
      <p:ext uri="{BB962C8B-B14F-4D97-AF65-F5344CB8AC3E}">
        <p14:creationId xmlns:p14="http://schemas.microsoft.com/office/powerpoint/2010/main" val="117413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EE0CF0-8DFC-4195-B4E3-3EC5A03ED26A}"/>
              </a:ext>
            </a:extLst>
          </p:cNvPr>
          <p:cNvSpPr>
            <a:spLocks noGrp="1"/>
          </p:cNvSpPr>
          <p:nvPr>
            <p:ph type="title"/>
          </p:nvPr>
        </p:nvSpPr>
        <p:spPr/>
        <p:txBody>
          <a:bodyPr>
            <a:normAutofit fontScale="90000"/>
          </a:bodyPr>
          <a:lstStyle/>
          <a:p>
            <a:r>
              <a:rPr lang="en-US" sz="4400" b="1" dirty="0">
                <a:solidFill>
                  <a:schemeClr val="accent5">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t/>
            </a:r>
            <a:br>
              <a:rPr lang="en-US" sz="4400" b="1" dirty="0">
                <a:solidFill>
                  <a:schemeClr val="accent5">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br>
            <a:r>
              <a:rPr lang="en-US" sz="44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t/>
            </a:r>
            <a:br>
              <a:rPr lang="en-US" sz="44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xmlns="" id="{761A4A79-865F-4C7D-8165-CE7965066517}"/>
              </a:ext>
            </a:extLst>
          </p:cNvPr>
          <p:cNvSpPr>
            <a:spLocks noGrp="1"/>
          </p:cNvSpPr>
          <p:nvPr>
            <p:ph idx="1"/>
          </p:nvPr>
        </p:nvSpPr>
        <p:spPr>
          <a:xfrm>
            <a:off x="838200" y="1825625"/>
            <a:ext cx="10515600" cy="4351338"/>
          </a:xfrm>
        </p:spPr>
        <p:txBody>
          <a:bodyPr/>
          <a:lstStyle/>
          <a:p>
            <a:pPr marL="0" indent="0">
              <a:lnSpc>
                <a:spcPct val="107000"/>
              </a:lnSpc>
              <a:spcBef>
                <a:spcPts val="0"/>
              </a:spcBef>
              <a:spcAft>
                <a:spcPts val="750"/>
              </a:spcAft>
              <a:buNone/>
            </a:pPr>
            <a:r>
              <a:rPr lang="en-US" sz="2200" b="1" dirty="0">
                <a:solidFill>
                  <a:schemeClr val="accent5">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t>D.  Configure RDS Security Group to EC2 Security Group</a:t>
            </a:r>
            <a:endParaRPr lang="en-US" sz="2200" dirty="0">
              <a:solidFill>
                <a:schemeClr val="accent5">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dirty="0">
                <a:solidFill>
                  <a:srgbClr val="4D575D"/>
                </a:solidFill>
                <a:effectLst/>
                <a:latin typeface="Helvetica" panose="020B0604020202020204" pitchFamily="34" charset="0"/>
                <a:ea typeface="Times New Roman" panose="02020603050405020304" pitchFamily="18" charset="0"/>
                <a:cs typeface="Times New Roman" panose="02020603050405020304" pitchFamily="18" charset="0"/>
              </a:rPr>
              <a:t>In RDS instance, add inbound rule for type MySQL/Aurora (port 3306) pointing to source as security group created for EC2 instances.</a:t>
            </a:r>
          </a:p>
          <a:p>
            <a:pPr marL="0" indent="0">
              <a:buNone/>
            </a:pPr>
            <a:endParaRPr lang="en-US" sz="1800" dirty="0">
              <a:solidFill>
                <a:srgbClr val="4D575D"/>
              </a:solidFill>
              <a:latin typeface="Helvetica" panose="020B0604020202020204" pitchFamily="34" charset="0"/>
              <a:ea typeface="Calibri" panose="020F0502020204030204" pitchFamily="34" charset="0"/>
              <a:cs typeface="Times New Roman" panose="02020603050405020304" pitchFamily="18" charset="0"/>
            </a:endParaRPr>
          </a:p>
          <a:p>
            <a:pPr marL="0" indent="0">
              <a:buNone/>
            </a:pPr>
            <a:r>
              <a:rPr lang="en-US" sz="1800" dirty="0">
                <a:solidFill>
                  <a:srgbClr val="4D575D"/>
                </a:solidFill>
                <a:effectLst/>
                <a:latin typeface="Helvetica" panose="020B0604020202020204" pitchFamily="34" charset="0"/>
                <a:ea typeface="Calibri" panose="020F0502020204030204" pitchFamily="34" charset="0"/>
                <a:cs typeface="Times New Roman" panose="02020603050405020304" pitchFamily="18" charset="0"/>
              </a:rPr>
              <a:t>Please refer the steps with screenshot below.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514350" indent="-514350">
              <a:buAutoNum type="arabicPeriod"/>
            </a:pPr>
            <a:endParaRPr lang="en-US" b="1" dirty="0">
              <a:solidFill>
                <a:schemeClr val="accent5">
                  <a:lumMod val="75000"/>
                </a:schemeClr>
              </a:solidFill>
              <a:latin typeface="Helvetica" panose="020B060402020202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8879841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9350" y="365125"/>
            <a:ext cx="9944450" cy="1325563"/>
          </a:xfrm>
        </p:spPr>
        <p:txBody>
          <a:bodyPr>
            <a:normAutofit/>
          </a:bodyPr>
          <a:lstStyle/>
          <a:p>
            <a:r>
              <a:rPr lang="en-US" sz="1800" dirty="0"/>
              <a:t>Step 1: Go to RDS instance for </a:t>
            </a:r>
            <a:r>
              <a:rPr lang="en-US" sz="1800" dirty="0" err="1"/>
              <a:t>MyProject</a:t>
            </a:r>
            <a:r>
              <a:rPr lang="en-US" sz="1800" dirty="0"/>
              <a:t> and Click on RDS </a:t>
            </a:r>
            <a:r>
              <a:rPr lang="en-US" sz="1800" b="1" dirty="0"/>
              <a:t>VPC security group (active)</a:t>
            </a:r>
          </a:p>
        </p:txBody>
      </p:sp>
      <p:pic>
        <p:nvPicPr>
          <p:cNvPr id="4" name="Content Placeholder 3"/>
          <p:cNvPicPr>
            <a:picLocks noGrp="1" noChangeAspect="1"/>
          </p:cNvPicPr>
          <p:nvPr>
            <p:ph idx="1"/>
          </p:nvPr>
        </p:nvPicPr>
        <p:blipFill>
          <a:blip r:embed="rId2"/>
          <a:stretch>
            <a:fillRect/>
          </a:stretch>
        </p:blipFill>
        <p:spPr>
          <a:xfrm>
            <a:off x="1409350" y="1825625"/>
            <a:ext cx="8769017" cy="4673386"/>
          </a:xfrm>
          <a:prstGeom prst="rect">
            <a:avLst/>
          </a:prstGeom>
        </p:spPr>
      </p:pic>
    </p:spTree>
    <p:extLst>
      <p:ext uri="{BB962C8B-B14F-4D97-AF65-F5344CB8AC3E}">
        <p14:creationId xmlns:p14="http://schemas.microsoft.com/office/powerpoint/2010/main" val="1100345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640B1B-D8E9-4614-A0F1-57A82318FC2A}"/>
              </a:ext>
            </a:extLst>
          </p:cNvPr>
          <p:cNvSpPr>
            <a:spLocks noGrp="1"/>
          </p:cNvSpPr>
          <p:nvPr>
            <p:ph type="title"/>
          </p:nvPr>
        </p:nvSpPr>
        <p:spPr>
          <a:xfrm>
            <a:off x="1342239" y="671119"/>
            <a:ext cx="9102056" cy="1019569"/>
          </a:xfrm>
        </p:spPr>
        <p:txBody>
          <a:bodyPr>
            <a:noAutofit/>
          </a:bodyPr>
          <a:lstStyle/>
          <a:p>
            <a:r>
              <a:rPr lang="en-US" sz="1800" dirty="0"/>
              <a:t>Step 2: Public subnet </a:t>
            </a:r>
            <a:r>
              <a:rPr lang="en-US" sz="1800" b="1" dirty="0"/>
              <a:t>MyProjectPublicSubnet1-1a</a:t>
            </a:r>
            <a:r>
              <a:rPr lang="en-US" sz="1800" dirty="0"/>
              <a:t> created for my VPC in AZ </a:t>
            </a:r>
            <a:r>
              <a:rPr lang="en-US" sz="1800" b="1" dirty="0"/>
              <a:t>us-east-1a</a:t>
            </a:r>
            <a:r>
              <a:rPr lang="en-US" sz="1800" dirty="0"/>
              <a:t> with CIDR block </a:t>
            </a:r>
            <a:r>
              <a:rPr lang="en-US" sz="1800" b="1" dirty="0"/>
              <a:t>10.1.1.0/24</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xmlns="" id="{809BFFE0-4D67-4639-9B55-36DBF3B15726}"/>
              </a:ext>
            </a:extLst>
          </p:cNvPr>
          <p:cNvPicPr>
            <a:picLocks noGrp="1" noChangeAspect="1"/>
          </p:cNvPicPr>
          <p:nvPr>
            <p:ph idx="1"/>
          </p:nvPr>
        </p:nvPicPr>
        <p:blipFill>
          <a:blip r:embed="rId2"/>
          <a:stretch>
            <a:fillRect/>
          </a:stretch>
        </p:blipFill>
        <p:spPr>
          <a:xfrm>
            <a:off x="1342239" y="1887260"/>
            <a:ext cx="9102055" cy="4850876"/>
          </a:xfrm>
        </p:spPr>
      </p:pic>
    </p:spTree>
    <p:extLst>
      <p:ext uri="{BB962C8B-B14F-4D97-AF65-F5344CB8AC3E}">
        <p14:creationId xmlns:p14="http://schemas.microsoft.com/office/powerpoint/2010/main" val="26697340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852" y="365125"/>
            <a:ext cx="9868948" cy="1325563"/>
          </a:xfrm>
        </p:spPr>
        <p:txBody>
          <a:bodyPr>
            <a:normAutofit/>
          </a:bodyPr>
          <a:lstStyle/>
          <a:p>
            <a:r>
              <a:rPr lang="en-US" sz="1800" dirty="0"/>
              <a:t>Step 2: Edit inbound rules for type </a:t>
            </a:r>
            <a:r>
              <a:rPr lang="en-US" sz="1800" b="1" dirty="0"/>
              <a:t>MYSQL/Aurora</a:t>
            </a:r>
            <a:r>
              <a:rPr lang="en-US" sz="1800" dirty="0"/>
              <a:t>, port </a:t>
            </a:r>
            <a:r>
              <a:rPr lang="en-US" sz="1800" b="1" dirty="0"/>
              <a:t>3306</a:t>
            </a:r>
            <a:r>
              <a:rPr lang="en-US" sz="1800" dirty="0"/>
              <a:t> add </a:t>
            </a:r>
            <a:r>
              <a:rPr lang="en-US" sz="1800" b="1" dirty="0"/>
              <a:t>EC2-MySQL-SG1</a:t>
            </a:r>
            <a:r>
              <a:rPr lang="en-US" sz="1800" dirty="0"/>
              <a:t> security group which is created for EC2 instances</a:t>
            </a:r>
          </a:p>
        </p:txBody>
      </p:sp>
      <p:pic>
        <p:nvPicPr>
          <p:cNvPr id="4" name="Content Placeholder 3"/>
          <p:cNvPicPr>
            <a:picLocks noGrp="1" noChangeAspect="1"/>
          </p:cNvPicPr>
          <p:nvPr>
            <p:ph idx="1"/>
          </p:nvPr>
        </p:nvPicPr>
        <p:blipFill>
          <a:blip r:embed="rId2"/>
          <a:stretch>
            <a:fillRect/>
          </a:stretch>
        </p:blipFill>
        <p:spPr>
          <a:xfrm>
            <a:off x="1484852" y="1825625"/>
            <a:ext cx="8693516" cy="4633148"/>
          </a:xfrm>
          <a:prstGeom prst="rect">
            <a:avLst/>
          </a:prstGeom>
        </p:spPr>
      </p:pic>
    </p:spTree>
    <p:extLst>
      <p:ext uri="{BB962C8B-B14F-4D97-AF65-F5344CB8AC3E}">
        <p14:creationId xmlns:p14="http://schemas.microsoft.com/office/powerpoint/2010/main" val="2728459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0864" y="365125"/>
            <a:ext cx="9932936" cy="1325563"/>
          </a:xfrm>
        </p:spPr>
        <p:txBody>
          <a:bodyPr>
            <a:normAutofit/>
          </a:bodyPr>
          <a:lstStyle/>
          <a:p>
            <a:r>
              <a:rPr lang="en-US" sz="1800" dirty="0"/>
              <a:t>Step 3: Verify Outbound rules should be </a:t>
            </a:r>
            <a:r>
              <a:rPr lang="en-US" sz="1800" b="1" dirty="0"/>
              <a:t>all traffic</a:t>
            </a:r>
            <a:r>
              <a:rPr lang="en-US" sz="1800" dirty="0"/>
              <a:t>, </a:t>
            </a:r>
            <a:r>
              <a:rPr lang="en-US" sz="1800" b="1" dirty="0"/>
              <a:t>all ports </a:t>
            </a:r>
            <a:r>
              <a:rPr lang="en-US" sz="1800" dirty="0"/>
              <a:t>for </a:t>
            </a:r>
            <a:r>
              <a:rPr lang="en-US" sz="1800" b="1" dirty="0"/>
              <a:t>0.0.0.0/0 (internet)</a:t>
            </a:r>
          </a:p>
        </p:txBody>
      </p:sp>
      <p:pic>
        <p:nvPicPr>
          <p:cNvPr id="4" name="Content Placeholder 3"/>
          <p:cNvPicPr>
            <a:picLocks noGrp="1" noChangeAspect="1"/>
          </p:cNvPicPr>
          <p:nvPr>
            <p:ph idx="1"/>
          </p:nvPr>
        </p:nvPicPr>
        <p:blipFill>
          <a:blip r:embed="rId2"/>
          <a:stretch>
            <a:fillRect/>
          </a:stretch>
        </p:blipFill>
        <p:spPr>
          <a:xfrm>
            <a:off x="1420864" y="1825625"/>
            <a:ext cx="8757504" cy="4667250"/>
          </a:xfrm>
          <a:prstGeom prst="rect">
            <a:avLst/>
          </a:prstGeom>
        </p:spPr>
      </p:pic>
    </p:spTree>
    <p:extLst>
      <p:ext uri="{BB962C8B-B14F-4D97-AF65-F5344CB8AC3E}">
        <p14:creationId xmlns:p14="http://schemas.microsoft.com/office/powerpoint/2010/main" val="15889521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978C6F3-5ADE-431D-85E1-C9DA3031C27E}"/>
              </a:ext>
            </a:extLst>
          </p:cNvPr>
          <p:cNvSpPr>
            <a:spLocks noGrp="1"/>
          </p:cNvSpPr>
          <p:nvPr>
            <p:ph idx="1"/>
          </p:nvPr>
        </p:nvSpPr>
        <p:spPr/>
        <p:txBody>
          <a:bodyPr/>
          <a:lstStyle/>
          <a:p>
            <a:pPr marL="457200" indent="-457200">
              <a:buAutoNum type="alphaUcPeriod" startAt="5"/>
            </a:pPr>
            <a:r>
              <a:rPr lang="en-US" sz="2200" b="1" dirty="0">
                <a:solidFill>
                  <a:schemeClr val="accent5">
                    <a:lumMod val="75000"/>
                  </a:schemeClr>
                </a:solidFill>
                <a:effectLst/>
                <a:latin typeface="Helvetica" panose="020B0604020202020204" pitchFamily="34" charset="0"/>
                <a:ea typeface="Times New Roman" panose="02020603050405020304" pitchFamily="18" charset="0"/>
                <a:cs typeface="Helvetica" panose="020B0604020202020204" pitchFamily="34" charset="0"/>
              </a:rPr>
              <a:t>Login to EC2 and test DB from MYSQL client, create tables </a:t>
            </a:r>
            <a:endParaRPr lang="en-US" sz="2200" dirty="0">
              <a:solidFill>
                <a:schemeClr val="accent5">
                  <a:lumMod val="75000"/>
                </a:schemeClr>
              </a:solidFill>
              <a:effectLst/>
              <a:latin typeface="Helvetica" panose="020B0604020202020204" pitchFamily="34" charset="0"/>
              <a:ea typeface="Calibri" panose="020F0502020204030204" pitchFamily="34" charset="0"/>
              <a:cs typeface="Helvetica" panose="020B0604020202020204" pitchFamily="34" charset="0"/>
            </a:endParaRPr>
          </a:p>
          <a:p>
            <a:pPr marL="0" indent="0">
              <a:buNone/>
            </a:pPr>
            <a:r>
              <a:rPr lang="en-US" sz="1800" dirty="0">
                <a:solidFill>
                  <a:srgbClr val="4D575D"/>
                </a:solidFill>
                <a:effectLst/>
                <a:latin typeface="Helvetica" panose="020B0604020202020204" pitchFamily="34" charset="0"/>
                <a:ea typeface="Times New Roman" panose="02020603050405020304" pitchFamily="18" charset="0"/>
                <a:cs typeface="Times New Roman" panose="02020603050405020304" pitchFamily="18" charset="0"/>
              </a:rPr>
              <a:t>From EC2 connect, login to DB using MySQL client, create table and add some records to verify the connectivity from EC2.</a:t>
            </a:r>
          </a:p>
          <a:p>
            <a:pPr marL="0" indent="0">
              <a:buNone/>
            </a:pPr>
            <a:endParaRPr lang="en-US" sz="1800" dirty="0">
              <a:solidFill>
                <a:srgbClr val="4D575D"/>
              </a:solidFill>
              <a:latin typeface="Helvetica" panose="020B0604020202020204" pitchFamily="34" charset="0"/>
              <a:ea typeface="Calibri" panose="020F0502020204030204" pitchFamily="34" charset="0"/>
              <a:cs typeface="Times New Roman" panose="02020603050405020304" pitchFamily="18" charset="0"/>
            </a:endParaRPr>
          </a:p>
          <a:p>
            <a:pPr marL="0" indent="0">
              <a:buNone/>
            </a:pPr>
            <a:r>
              <a:rPr lang="en-US" sz="1800" dirty="0">
                <a:solidFill>
                  <a:srgbClr val="4D575D"/>
                </a:solidFill>
                <a:effectLst/>
                <a:latin typeface="Helvetica" panose="020B0604020202020204" pitchFamily="34" charset="0"/>
                <a:ea typeface="Calibri" panose="020F0502020204030204" pitchFamily="34" charset="0"/>
                <a:cs typeface="Times New Roman" panose="02020603050405020304" pitchFamily="18" charset="0"/>
              </a:rPr>
              <a:t>Please refer the steps and screenshots below.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3616748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600" dirty="0"/>
              <a:t>Step 1: Run command to login to MySQL &gt;  </a:t>
            </a:r>
            <a:r>
              <a:rPr lang="en-US" sz="1600" b="1" dirty="0" err="1"/>
              <a:t>mysql</a:t>
            </a:r>
            <a:r>
              <a:rPr lang="en-US" sz="1600" b="1" dirty="0"/>
              <a:t> –h &lt;endpoint URL&gt; –P 3306 –u admin –p </a:t>
            </a:r>
          </a:p>
        </p:txBody>
      </p:sp>
      <p:sp>
        <p:nvSpPr>
          <p:cNvPr id="3" name="Content Placeholder 2"/>
          <p:cNvSpPr>
            <a:spLocks noGrp="1"/>
          </p:cNvSpPr>
          <p:nvPr>
            <p:ph idx="1"/>
          </p:nvPr>
        </p:nvSpPr>
        <p:spPr/>
        <p:txBody>
          <a:bodyPr/>
          <a:lstStyle/>
          <a:p>
            <a:pPr marL="0" indent="0">
              <a:buNone/>
            </a:pPr>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1200150" y="2450029"/>
            <a:ext cx="10153650" cy="3695700"/>
          </a:xfrm>
          <a:prstGeom prst="rect">
            <a:avLst/>
          </a:prstGeom>
        </p:spPr>
      </p:pic>
    </p:spTree>
    <p:extLst>
      <p:ext uri="{BB962C8B-B14F-4D97-AF65-F5344CB8AC3E}">
        <p14:creationId xmlns:p14="http://schemas.microsoft.com/office/powerpoint/2010/main" val="3994555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Step 2: Type following command to see the Databases. You can see the ‘</a:t>
            </a:r>
            <a:r>
              <a:rPr lang="en-US" sz="1800" dirty="0" err="1"/>
              <a:t>EmployeeManagement</a:t>
            </a:r>
            <a:r>
              <a:rPr lang="en-US" sz="1800" dirty="0"/>
              <a:t>’ DB created successfully which we have mentioned while creating RDS instance</a:t>
            </a:r>
          </a:p>
        </p:txBody>
      </p:sp>
      <p:pic>
        <p:nvPicPr>
          <p:cNvPr id="4" name="Content Placeholder 3"/>
          <p:cNvPicPr>
            <a:picLocks noGrp="1" noChangeAspect="1"/>
          </p:cNvPicPr>
          <p:nvPr>
            <p:ph idx="1"/>
          </p:nvPr>
        </p:nvPicPr>
        <p:blipFill>
          <a:blip r:embed="rId2"/>
          <a:stretch>
            <a:fillRect/>
          </a:stretch>
        </p:blipFill>
        <p:spPr>
          <a:xfrm>
            <a:off x="915998" y="2148681"/>
            <a:ext cx="10218727" cy="3757169"/>
          </a:xfrm>
          <a:prstGeom prst="rect">
            <a:avLst/>
          </a:prstGeom>
        </p:spPr>
      </p:pic>
    </p:spTree>
    <p:extLst>
      <p:ext uri="{BB962C8B-B14F-4D97-AF65-F5344CB8AC3E}">
        <p14:creationId xmlns:p14="http://schemas.microsoft.com/office/powerpoint/2010/main" val="4217008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Step 3: Click following command to use the DB we want</a:t>
            </a:r>
          </a:p>
        </p:txBody>
      </p:sp>
      <p:pic>
        <p:nvPicPr>
          <p:cNvPr id="5" name="Content Placeholder 4" descr="Text&#10;&#10;Description automatically generated">
            <a:extLst>
              <a:ext uri="{FF2B5EF4-FFF2-40B4-BE49-F238E27FC236}">
                <a16:creationId xmlns:a16="http://schemas.microsoft.com/office/drawing/2014/main" xmlns="" id="{A14AD843-332B-482D-82D5-4EAD0D499421}"/>
              </a:ext>
            </a:extLst>
          </p:cNvPr>
          <p:cNvPicPr>
            <a:picLocks noGrp="1" noChangeAspect="1"/>
          </p:cNvPicPr>
          <p:nvPr>
            <p:ph idx="1"/>
          </p:nvPr>
        </p:nvPicPr>
        <p:blipFill>
          <a:blip r:embed="rId2"/>
          <a:stretch>
            <a:fillRect/>
          </a:stretch>
        </p:blipFill>
        <p:spPr>
          <a:xfrm>
            <a:off x="838200" y="1886087"/>
            <a:ext cx="10515600" cy="4230413"/>
          </a:xfrm>
        </p:spPr>
      </p:pic>
    </p:spTree>
    <p:extLst>
      <p:ext uri="{BB962C8B-B14F-4D97-AF65-F5344CB8AC3E}">
        <p14:creationId xmlns:p14="http://schemas.microsoft.com/office/powerpoint/2010/main" val="11981251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20D901-6B27-4D6D-88FF-519961989E31}"/>
              </a:ext>
            </a:extLst>
          </p:cNvPr>
          <p:cNvSpPr>
            <a:spLocks noGrp="1"/>
          </p:cNvSpPr>
          <p:nvPr>
            <p:ph type="title"/>
          </p:nvPr>
        </p:nvSpPr>
        <p:spPr/>
        <p:txBody>
          <a:bodyPr>
            <a:normAutofit/>
          </a:bodyPr>
          <a:lstStyle/>
          <a:p>
            <a:r>
              <a:rPr lang="en-US" sz="1800" dirty="0"/>
              <a:t>Step 4: Create table Employee and check</a:t>
            </a:r>
          </a:p>
        </p:txBody>
      </p:sp>
      <p:pic>
        <p:nvPicPr>
          <p:cNvPr id="9" name="Content Placeholder 8" descr="Text&#10;&#10;Description automatically generated">
            <a:extLst>
              <a:ext uri="{FF2B5EF4-FFF2-40B4-BE49-F238E27FC236}">
                <a16:creationId xmlns:a16="http://schemas.microsoft.com/office/drawing/2014/main" xmlns="" id="{11BCE409-C699-4602-B8E7-857772A9C211}"/>
              </a:ext>
            </a:extLst>
          </p:cNvPr>
          <p:cNvPicPr>
            <a:picLocks noGrp="1" noChangeAspect="1"/>
          </p:cNvPicPr>
          <p:nvPr>
            <p:ph idx="1"/>
          </p:nvPr>
        </p:nvPicPr>
        <p:blipFill>
          <a:blip r:embed="rId2"/>
          <a:stretch>
            <a:fillRect/>
          </a:stretch>
        </p:blipFill>
        <p:spPr>
          <a:xfrm>
            <a:off x="838200" y="1834867"/>
            <a:ext cx="10515600" cy="4332854"/>
          </a:xfrm>
        </p:spPr>
      </p:pic>
    </p:spTree>
    <p:extLst>
      <p:ext uri="{BB962C8B-B14F-4D97-AF65-F5344CB8AC3E}">
        <p14:creationId xmlns:p14="http://schemas.microsoft.com/office/powerpoint/2010/main" val="14253773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4D820C-D3F5-48E9-8837-24D29622F2C1}"/>
              </a:ext>
            </a:extLst>
          </p:cNvPr>
          <p:cNvSpPr>
            <a:spLocks noGrp="1"/>
          </p:cNvSpPr>
          <p:nvPr>
            <p:ph type="title"/>
          </p:nvPr>
        </p:nvSpPr>
        <p:spPr/>
        <p:txBody>
          <a:bodyPr>
            <a:normAutofit/>
          </a:bodyPr>
          <a:lstStyle/>
          <a:p>
            <a:r>
              <a:rPr lang="en-US" sz="1800" dirty="0"/>
              <a:t>Step 5: Add  and test few records shown below</a:t>
            </a:r>
          </a:p>
        </p:txBody>
      </p:sp>
      <p:pic>
        <p:nvPicPr>
          <p:cNvPr id="5" name="Content Placeholder 4" descr="Text&#10;&#10;Description automatically generated">
            <a:extLst>
              <a:ext uri="{FF2B5EF4-FFF2-40B4-BE49-F238E27FC236}">
                <a16:creationId xmlns:a16="http://schemas.microsoft.com/office/drawing/2014/main" xmlns="" id="{46C407CB-4ABF-4284-932C-40B912ED902A}"/>
              </a:ext>
            </a:extLst>
          </p:cNvPr>
          <p:cNvPicPr>
            <a:picLocks noGrp="1" noChangeAspect="1"/>
          </p:cNvPicPr>
          <p:nvPr>
            <p:ph idx="1"/>
          </p:nvPr>
        </p:nvPicPr>
        <p:blipFill>
          <a:blip r:embed="rId2"/>
          <a:stretch>
            <a:fillRect/>
          </a:stretch>
        </p:blipFill>
        <p:spPr>
          <a:xfrm>
            <a:off x="838200" y="1951378"/>
            <a:ext cx="10515600" cy="4099832"/>
          </a:xfrm>
        </p:spPr>
      </p:pic>
    </p:spTree>
    <p:extLst>
      <p:ext uri="{BB962C8B-B14F-4D97-AF65-F5344CB8AC3E}">
        <p14:creationId xmlns:p14="http://schemas.microsoft.com/office/powerpoint/2010/main" val="396821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496111-3436-4781-ADCF-0E440F2736A9}"/>
              </a:ext>
            </a:extLst>
          </p:cNvPr>
          <p:cNvSpPr>
            <a:spLocks noGrp="1"/>
          </p:cNvSpPr>
          <p:nvPr>
            <p:ph type="title"/>
          </p:nvPr>
        </p:nvSpPr>
        <p:spPr>
          <a:xfrm>
            <a:off x="1140904" y="365125"/>
            <a:ext cx="9034942" cy="1325563"/>
          </a:xfrm>
        </p:spPr>
        <p:txBody>
          <a:bodyPr>
            <a:normAutofit/>
          </a:bodyPr>
          <a:lstStyle/>
          <a:p>
            <a:r>
              <a:rPr lang="en-US" sz="1800" dirty="0"/>
              <a:t>Step 6: Modify index.html file to show employee management screen. The file is available in the Project file submitted</a:t>
            </a:r>
          </a:p>
        </p:txBody>
      </p:sp>
      <p:pic>
        <p:nvPicPr>
          <p:cNvPr id="9" name="Content Placeholder 8" descr="Graphical user interface, application&#10;&#10;Description automatically generated">
            <a:extLst>
              <a:ext uri="{FF2B5EF4-FFF2-40B4-BE49-F238E27FC236}">
                <a16:creationId xmlns:a16="http://schemas.microsoft.com/office/drawing/2014/main" xmlns="" id="{FAAFA87B-34FF-4DA7-B299-B3C0A2C25F5C}"/>
              </a:ext>
            </a:extLst>
          </p:cNvPr>
          <p:cNvPicPr>
            <a:picLocks noGrp="1" noChangeAspect="1"/>
          </p:cNvPicPr>
          <p:nvPr>
            <p:ph idx="1"/>
          </p:nvPr>
        </p:nvPicPr>
        <p:blipFill>
          <a:blip r:embed="rId2"/>
          <a:stretch>
            <a:fillRect/>
          </a:stretch>
        </p:blipFill>
        <p:spPr>
          <a:xfrm>
            <a:off x="1140904" y="1825625"/>
            <a:ext cx="8971716" cy="4859680"/>
          </a:xfr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956470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F607A18-DAE8-4B1D-BFC9-53CB0324A1E9}"/>
              </a:ext>
            </a:extLst>
          </p:cNvPr>
          <p:cNvSpPr>
            <a:spLocks noGrp="1"/>
          </p:cNvSpPr>
          <p:nvPr>
            <p:ph idx="1"/>
          </p:nvPr>
        </p:nvSpPr>
        <p:spPr/>
        <p:txBody>
          <a:bodyPr/>
          <a:lstStyle/>
          <a:p>
            <a:pPr marL="0" indent="0">
              <a:buNone/>
            </a:pPr>
            <a:r>
              <a:rPr lang="en-US" sz="2200" b="1" dirty="0">
                <a:solidFill>
                  <a:schemeClr val="accent5">
                    <a:lumMod val="75000"/>
                  </a:schemeClr>
                </a:solidFill>
                <a:latin typeface="Helvetica" panose="020B0604020202020204" pitchFamily="34" charset="0"/>
                <a:cs typeface="Helvetica" panose="020B0604020202020204" pitchFamily="34" charset="0"/>
              </a:rPr>
              <a:t>F. Create new AMI and test creating new instances with the new AMI</a:t>
            </a:r>
          </a:p>
          <a:p>
            <a:pPr marL="0" indent="0">
              <a:buNone/>
            </a:pPr>
            <a:r>
              <a:rPr lang="en-US" sz="1800" dirty="0">
                <a:solidFill>
                  <a:srgbClr val="4D575D"/>
                </a:solidFill>
                <a:effectLst/>
                <a:latin typeface="Helvetica" panose="020B0604020202020204" pitchFamily="34" charset="0"/>
                <a:ea typeface="Times New Roman" panose="02020603050405020304" pitchFamily="18" charset="0"/>
                <a:cs typeface="Times New Roman" panose="02020603050405020304" pitchFamily="18" charset="0"/>
              </a:rPr>
              <a:t>From the created EC2 instance (which is already tested with MySQL client), create new AMI. Later create and test new EC2 instance with new AMI.</a:t>
            </a:r>
          </a:p>
          <a:p>
            <a:pPr marL="0" indent="0">
              <a:buNone/>
            </a:pPr>
            <a:endParaRPr lang="en-US" sz="1800" dirty="0">
              <a:solidFill>
                <a:srgbClr val="4D575D"/>
              </a:solidFill>
              <a:latin typeface="Helvetica" panose="020B0604020202020204" pitchFamily="34" charset="0"/>
              <a:ea typeface="Calibri" panose="020F0502020204030204" pitchFamily="34" charset="0"/>
              <a:cs typeface="Times New Roman" panose="02020603050405020304" pitchFamily="18" charset="0"/>
            </a:endParaRPr>
          </a:p>
          <a:p>
            <a:pPr marL="0" indent="0">
              <a:buNone/>
            </a:pPr>
            <a:r>
              <a:rPr lang="en-US" sz="1800" dirty="0">
                <a:solidFill>
                  <a:srgbClr val="4D575D"/>
                </a:solidFill>
                <a:effectLst/>
                <a:latin typeface="Helvetica" panose="020B0604020202020204" pitchFamily="34" charset="0"/>
                <a:ea typeface="Calibri" panose="020F0502020204030204" pitchFamily="34" charset="0"/>
                <a:cs typeface="Times New Roman" panose="02020603050405020304" pitchFamily="18" charset="0"/>
              </a:rPr>
              <a:t>Please refer the steps and screenshots below.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499942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76F181-4142-4BAC-B20F-2E2241DB1947}"/>
              </a:ext>
            </a:extLst>
          </p:cNvPr>
          <p:cNvSpPr>
            <a:spLocks noGrp="1"/>
          </p:cNvSpPr>
          <p:nvPr>
            <p:ph type="title"/>
          </p:nvPr>
        </p:nvSpPr>
        <p:spPr>
          <a:xfrm>
            <a:off x="1216404" y="365125"/>
            <a:ext cx="10137396" cy="1325563"/>
          </a:xfrm>
        </p:spPr>
        <p:txBody>
          <a:bodyPr>
            <a:normAutofit/>
          </a:bodyPr>
          <a:lstStyle/>
          <a:p>
            <a:r>
              <a:rPr lang="en-US" sz="1800" dirty="0"/>
              <a:t>Step 3: Public subnet </a:t>
            </a:r>
            <a:r>
              <a:rPr lang="en-US" sz="1800" b="1" dirty="0"/>
              <a:t>MyProjectPublicSubnet2-1b</a:t>
            </a:r>
            <a:r>
              <a:rPr lang="en-US" sz="1800" dirty="0"/>
              <a:t> created for my VPC in AZ </a:t>
            </a:r>
            <a:r>
              <a:rPr lang="en-US" sz="1800" b="1" dirty="0"/>
              <a:t>us-east-1b</a:t>
            </a:r>
            <a:r>
              <a:rPr lang="en-US" sz="1800" dirty="0"/>
              <a:t> with CIDR block </a:t>
            </a:r>
            <a:r>
              <a:rPr lang="en-US" sz="1800" b="1" dirty="0"/>
              <a:t>10.1.2.0/24</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xmlns="" id="{8566189E-4CD6-4FCF-B82C-39C0B1CC4F98}"/>
              </a:ext>
            </a:extLst>
          </p:cNvPr>
          <p:cNvPicPr>
            <a:picLocks noGrp="1" noChangeAspect="1"/>
          </p:cNvPicPr>
          <p:nvPr>
            <p:ph idx="1"/>
          </p:nvPr>
        </p:nvPicPr>
        <p:blipFill>
          <a:blip r:embed="rId2"/>
          <a:stretch>
            <a:fillRect/>
          </a:stretch>
        </p:blipFill>
        <p:spPr>
          <a:xfrm>
            <a:off x="1216404" y="1825624"/>
            <a:ext cx="8961963" cy="4776215"/>
          </a:xfrm>
        </p:spPr>
      </p:pic>
    </p:spTree>
    <p:extLst>
      <p:ext uri="{BB962C8B-B14F-4D97-AF65-F5344CB8AC3E}">
        <p14:creationId xmlns:p14="http://schemas.microsoft.com/office/powerpoint/2010/main" val="32835848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16291B-BEFB-41C4-AEDC-6716E446357E}"/>
              </a:ext>
            </a:extLst>
          </p:cNvPr>
          <p:cNvSpPr>
            <a:spLocks noGrp="1"/>
          </p:cNvSpPr>
          <p:nvPr>
            <p:ph type="title"/>
          </p:nvPr>
        </p:nvSpPr>
        <p:spPr>
          <a:xfrm>
            <a:off x="1249960" y="365125"/>
            <a:ext cx="10103840" cy="1325563"/>
          </a:xfrm>
        </p:spPr>
        <p:txBody>
          <a:bodyPr>
            <a:normAutofit/>
          </a:bodyPr>
          <a:lstStyle/>
          <a:p>
            <a:r>
              <a:rPr lang="en-US" sz="1800" dirty="0"/>
              <a:t>Step 1: Create new AMI from the created instance</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xmlns="" id="{B090D64E-F2E9-4557-9414-554DF608D5D4}"/>
              </a:ext>
            </a:extLst>
          </p:cNvPr>
          <p:cNvPicPr>
            <a:picLocks noGrp="1" noChangeAspect="1"/>
          </p:cNvPicPr>
          <p:nvPr>
            <p:ph idx="1"/>
          </p:nvPr>
        </p:nvPicPr>
        <p:blipFill>
          <a:blip r:embed="rId2"/>
          <a:stretch>
            <a:fillRect/>
          </a:stretch>
        </p:blipFill>
        <p:spPr>
          <a:xfrm>
            <a:off x="1249960" y="1825625"/>
            <a:ext cx="8928407" cy="4758332"/>
          </a:xfrm>
        </p:spPr>
      </p:pic>
    </p:spTree>
    <p:extLst>
      <p:ext uri="{BB962C8B-B14F-4D97-AF65-F5344CB8AC3E}">
        <p14:creationId xmlns:p14="http://schemas.microsoft.com/office/powerpoint/2010/main" val="17543462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B6BFF7-9C1E-4851-AFC3-E89F2CB1B939}"/>
              </a:ext>
            </a:extLst>
          </p:cNvPr>
          <p:cNvSpPr>
            <a:spLocks noGrp="1"/>
          </p:cNvSpPr>
          <p:nvPr>
            <p:ph type="title"/>
          </p:nvPr>
        </p:nvSpPr>
        <p:spPr>
          <a:xfrm>
            <a:off x="1266738" y="365125"/>
            <a:ext cx="10087062" cy="1325563"/>
          </a:xfrm>
        </p:spPr>
        <p:txBody>
          <a:bodyPr>
            <a:normAutofit/>
          </a:bodyPr>
          <a:lstStyle/>
          <a:p>
            <a:r>
              <a:rPr lang="en-US" sz="1800" dirty="0"/>
              <a:t>Step 2: Create image </a:t>
            </a:r>
            <a:r>
              <a:rPr lang="en-US" sz="1800" b="1" dirty="0" err="1"/>
              <a:t>MyProject</a:t>
            </a:r>
            <a:r>
              <a:rPr lang="en-US" sz="1800" b="1" dirty="0"/>
              <a:t>-AMI</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xmlns="" id="{1C76A0DE-5EE8-44FA-A3CB-26C42FD02A8C}"/>
              </a:ext>
            </a:extLst>
          </p:cNvPr>
          <p:cNvPicPr>
            <a:picLocks noGrp="1" noChangeAspect="1"/>
          </p:cNvPicPr>
          <p:nvPr>
            <p:ph idx="1"/>
          </p:nvPr>
        </p:nvPicPr>
        <p:blipFill>
          <a:blip r:embed="rId2"/>
          <a:stretch>
            <a:fillRect/>
          </a:stretch>
        </p:blipFill>
        <p:spPr>
          <a:xfrm>
            <a:off x="1266738" y="1825625"/>
            <a:ext cx="8911629" cy="4749390"/>
          </a:xfrm>
        </p:spPr>
      </p:pic>
    </p:spTree>
    <p:extLst>
      <p:ext uri="{BB962C8B-B14F-4D97-AF65-F5344CB8AC3E}">
        <p14:creationId xmlns:p14="http://schemas.microsoft.com/office/powerpoint/2010/main" val="7092756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91E68D-1434-4E9C-9A7A-76BE969E5621}"/>
              </a:ext>
            </a:extLst>
          </p:cNvPr>
          <p:cNvSpPr>
            <a:spLocks noGrp="1"/>
          </p:cNvSpPr>
          <p:nvPr>
            <p:ph type="title"/>
          </p:nvPr>
        </p:nvSpPr>
        <p:spPr>
          <a:xfrm>
            <a:off x="1350628" y="365125"/>
            <a:ext cx="10003172" cy="1325563"/>
          </a:xfrm>
        </p:spPr>
        <p:txBody>
          <a:bodyPr>
            <a:normAutofit/>
          </a:bodyPr>
          <a:lstStyle/>
          <a:p>
            <a:r>
              <a:rPr lang="en-US" sz="1800" dirty="0"/>
              <a:t>Step 3: AMI is created for the EC2 instance</a:t>
            </a:r>
          </a:p>
        </p:txBody>
      </p:sp>
      <p:pic>
        <p:nvPicPr>
          <p:cNvPr id="5" name="Content Placeholder 4" descr="A picture containing text, screenshot, indoor, computer&#10;&#10;Description automatically generated">
            <a:extLst>
              <a:ext uri="{FF2B5EF4-FFF2-40B4-BE49-F238E27FC236}">
                <a16:creationId xmlns:a16="http://schemas.microsoft.com/office/drawing/2014/main" xmlns="" id="{1402FEF7-FE3B-4FFB-BA90-1782967A3DCC}"/>
              </a:ext>
            </a:extLst>
          </p:cNvPr>
          <p:cNvPicPr>
            <a:picLocks noGrp="1" noChangeAspect="1"/>
          </p:cNvPicPr>
          <p:nvPr>
            <p:ph idx="1"/>
          </p:nvPr>
        </p:nvPicPr>
        <p:blipFill>
          <a:blip r:embed="rId2"/>
          <a:stretch>
            <a:fillRect/>
          </a:stretch>
        </p:blipFill>
        <p:spPr>
          <a:xfrm>
            <a:off x="1420864" y="1825625"/>
            <a:ext cx="8757504" cy="4667250"/>
          </a:xfrm>
        </p:spPr>
      </p:pic>
    </p:spTree>
    <p:extLst>
      <p:ext uri="{BB962C8B-B14F-4D97-AF65-F5344CB8AC3E}">
        <p14:creationId xmlns:p14="http://schemas.microsoft.com/office/powerpoint/2010/main" val="4224745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A5C84F-437E-4E56-BC7B-F6236DF8C7FA}"/>
              </a:ext>
            </a:extLst>
          </p:cNvPr>
          <p:cNvSpPr>
            <a:spLocks noGrp="1"/>
          </p:cNvSpPr>
          <p:nvPr>
            <p:ph type="title"/>
          </p:nvPr>
        </p:nvSpPr>
        <p:spPr>
          <a:xfrm>
            <a:off x="1384184" y="365125"/>
            <a:ext cx="9969616" cy="1325563"/>
          </a:xfrm>
        </p:spPr>
        <p:txBody>
          <a:bodyPr>
            <a:normAutofit/>
          </a:bodyPr>
          <a:lstStyle/>
          <a:p>
            <a:r>
              <a:rPr lang="en-US" sz="1800" dirty="0"/>
              <a:t>Step 4: Use the newly created AMI for new instance creation</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xmlns="" id="{BEC1584F-694A-46E2-BCC9-37D2B466E54A}"/>
              </a:ext>
            </a:extLst>
          </p:cNvPr>
          <p:cNvPicPr>
            <a:picLocks noGrp="1" noChangeAspect="1"/>
          </p:cNvPicPr>
          <p:nvPr>
            <p:ph idx="1"/>
          </p:nvPr>
        </p:nvPicPr>
        <p:blipFill>
          <a:blip r:embed="rId2"/>
          <a:stretch>
            <a:fillRect/>
          </a:stretch>
        </p:blipFill>
        <p:spPr>
          <a:xfrm>
            <a:off x="1384184" y="1825625"/>
            <a:ext cx="8794184" cy="4686798"/>
          </a:xfrm>
        </p:spPr>
      </p:pic>
    </p:spTree>
    <p:extLst>
      <p:ext uri="{BB962C8B-B14F-4D97-AF65-F5344CB8AC3E}">
        <p14:creationId xmlns:p14="http://schemas.microsoft.com/office/powerpoint/2010/main" val="9671567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BA9700-121D-451E-B6D7-D53F29B18C16}"/>
              </a:ext>
            </a:extLst>
          </p:cNvPr>
          <p:cNvSpPr>
            <a:spLocks noGrp="1"/>
          </p:cNvSpPr>
          <p:nvPr>
            <p:ph type="title"/>
          </p:nvPr>
        </p:nvSpPr>
        <p:spPr>
          <a:xfrm>
            <a:off x="1359018" y="365125"/>
            <a:ext cx="8819350" cy="1325563"/>
          </a:xfrm>
        </p:spPr>
        <p:txBody>
          <a:bodyPr>
            <a:normAutofit/>
          </a:bodyPr>
          <a:lstStyle/>
          <a:p>
            <a:r>
              <a:rPr lang="en-US" sz="1800" dirty="0"/>
              <a:t>Step 5: Create in AZ </a:t>
            </a:r>
            <a:r>
              <a:rPr lang="en-US" sz="1800" b="1" dirty="0"/>
              <a:t>us-east-1b</a:t>
            </a:r>
            <a:r>
              <a:rPr lang="en-US" sz="1800" dirty="0"/>
              <a:t> and subnet </a:t>
            </a:r>
            <a:r>
              <a:rPr lang="en-US" sz="1800" b="1" dirty="0"/>
              <a:t>MyProjectPublicSubnet2-1b</a:t>
            </a:r>
          </a:p>
        </p:txBody>
      </p:sp>
      <p:pic>
        <p:nvPicPr>
          <p:cNvPr id="5" name="Content Placeholder 4" descr="A picture containing text, screenshot, indoor&#10;&#10;Description automatically generated">
            <a:extLst>
              <a:ext uri="{FF2B5EF4-FFF2-40B4-BE49-F238E27FC236}">
                <a16:creationId xmlns:a16="http://schemas.microsoft.com/office/drawing/2014/main" xmlns="" id="{BBB386C6-3EEC-45BB-BD02-43C6A3023F6E}"/>
              </a:ext>
            </a:extLst>
          </p:cNvPr>
          <p:cNvPicPr>
            <a:picLocks noGrp="1" noChangeAspect="1"/>
          </p:cNvPicPr>
          <p:nvPr>
            <p:ph idx="1"/>
          </p:nvPr>
        </p:nvPicPr>
        <p:blipFill>
          <a:blip r:embed="rId2"/>
          <a:stretch>
            <a:fillRect/>
          </a:stretch>
        </p:blipFill>
        <p:spPr>
          <a:xfrm>
            <a:off x="1359018" y="1825625"/>
            <a:ext cx="8819350" cy="4700210"/>
          </a:xfrm>
        </p:spPr>
      </p:pic>
    </p:spTree>
    <p:extLst>
      <p:ext uri="{BB962C8B-B14F-4D97-AF65-F5344CB8AC3E}">
        <p14:creationId xmlns:p14="http://schemas.microsoft.com/office/powerpoint/2010/main" val="24090287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3730ED-C634-4A2E-B21A-7DF7DB16BA20}"/>
              </a:ext>
            </a:extLst>
          </p:cNvPr>
          <p:cNvSpPr>
            <a:spLocks noGrp="1"/>
          </p:cNvSpPr>
          <p:nvPr>
            <p:ph type="title"/>
          </p:nvPr>
        </p:nvSpPr>
        <p:spPr>
          <a:xfrm>
            <a:off x="1208016" y="365125"/>
            <a:ext cx="10145784" cy="1325563"/>
          </a:xfrm>
        </p:spPr>
        <p:txBody>
          <a:bodyPr>
            <a:normAutofit/>
          </a:bodyPr>
          <a:lstStyle/>
          <a:p>
            <a:r>
              <a:rPr lang="en-US" sz="1800" dirty="0"/>
              <a:t>Step 6: Give instance name </a:t>
            </a:r>
            <a:r>
              <a:rPr lang="en-US" sz="1800" b="1" dirty="0"/>
              <a:t>EC2-MySQL-2-1b</a:t>
            </a:r>
          </a:p>
        </p:txBody>
      </p:sp>
      <p:pic>
        <p:nvPicPr>
          <p:cNvPr id="5" name="Content Placeholder 4" descr="A picture containing text, screenshot, indoor&#10;&#10;Description automatically generated">
            <a:extLst>
              <a:ext uri="{FF2B5EF4-FFF2-40B4-BE49-F238E27FC236}">
                <a16:creationId xmlns:a16="http://schemas.microsoft.com/office/drawing/2014/main" xmlns="" id="{5CA5E5DF-7B26-4A96-88AE-0CCEEA6CF2DE}"/>
              </a:ext>
            </a:extLst>
          </p:cNvPr>
          <p:cNvPicPr>
            <a:picLocks noGrp="1" noChangeAspect="1"/>
          </p:cNvPicPr>
          <p:nvPr>
            <p:ph idx="1"/>
          </p:nvPr>
        </p:nvPicPr>
        <p:blipFill>
          <a:blip r:embed="rId2"/>
          <a:stretch>
            <a:fillRect/>
          </a:stretch>
        </p:blipFill>
        <p:spPr>
          <a:xfrm>
            <a:off x="1208016" y="1825625"/>
            <a:ext cx="8970352" cy="4780686"/>
          </a:xfrm>
        </p:spPr>
      </p:pic>
    </p:spTree>
    <p:extLst>
      <p:ext uri="{BB962C8B-B14F-4D97-AF65-F5344CB8AC3E}">
        <p14:creationId xmlns:p14="http://schemas.microsoft.com/office/powerpoint/2010/main" val="28787991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E55084-4638-45C2-9AF2-6B4F4EA757BC}"/>
              </a:ext>
            </a:extLst>
          </p:cNvPr>
          <p:cNvSpPr>
            <a:spLocks noGrp="1"/>
          </p:cNvSpPr>
          <p:nvPr>
            <p:ph type="title"/>
          </p:nvPr>
        </p:nvSpPr>
        <p:spPr>
          <a:xfrm>
            <a:off x="1241572" y="365125"/>
            <a:ext cx="10112228" cy="1325563"/>
          </a:xfrm>
        </p:spPr>
        <p:txBody>
          <a:bodyPr>
            <a:normAutofit/>
          </a:bodyPr>
          <a:lstStyle/>
          <a:p>
            <a:r>
              <a:rPr lang="en-US" sz="1800" dirty="0"/>
              <a:t>Step 7: Select existing Security Group</a:t>
            </a:r>
          </a:p>
        </p:txBody>
      </p:sp>
      <p:pic>
        <p:nvPicPr>
          <p:cNvPr id="5" name="Content Placeholder 4" descr="A picture containing text, screenshot, indoor&#10;&#10;Description automatically generated">
            <a:extLst>
              <a:ext uri="{FF2B5EF4-FFF2-40B4-BE49-F238E27FC236}">
                <a16:creationId xmlns:a16="http://schemas.microsoft.com/office/drawing/2014/main" xmlns="" id="{1F06BA37-010D-45C3-B8A4-B03B8AA64093}"/>
              </a:ext>
            </a:extLst>
          </p:cNvPr>
          <p:cNvPicPr>
            <a:picLocks noGrp="1" noChangeAspect="1"/>
          </p:cNvPicPr>
          <p:nvPr>
            <p:ph idx="1"/>
          </p:nvPr>
        </p:nvPicPr>
        <p:blipFill>
          <a:blip r:embed="rId2"/>
          <a:stretch>
            <a:fillRect/>
          </a:stretch>
        </p:blipFill>
        <p:spPr>
          <a:xfrm>
            <a:off x="1241572" y="1825625"/>
            <a:ext cx="8936796" cy="4762802"/>
          </a:xfrm>
        </p:spPr>
      </p:pic>
    </p:spTree>
    <p:extLst>
      <p:ext uri="{BB962C8B-B14F-4D97-AF65-F5344CB8AC3E}">
        <p14:creationId xmlns:p14="http://schemas.microsoft.com/office/powerpoint/2010/main" val="32166090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87D2D6-7CDA-4B0F-934D-7BEFA7419BD6}"/>
              </a:ext>
            </a:extLst>
          </p:cNvPr>
          <p:cNvSpPr>
            <a:spLocks noGrp="1"/>
          </p:cNvSpPr>
          <p:nvPr>
            <p:ph type="title"/>
          </p:nvPr>
        </p:nvSpPr>
        <p:spPr>
          <a:xfrm>
            <a:off x="1333850" y="365125"/>
            <a:ext cx="10019950" cy="1325563"/>
          </a:xfrm>
        </p:spPr>
        <p:txBody>
          <a:bodyPr>
            <a:normAutofit/>
          </a:bodyPr>
          <a:lstStyle/>
          <a:p>
            <a:r>
              <a:rPr lang="en-US" sz="1600" dirty="0"/>
              <a:t>Step 8: Choose Existing </a:t>
            </a:r>
            <a:r>
              <a:rPr lang="en-US" sz="1600" dirty="0" err="1"/>
              <a:t>KeyPair</a:t>
            </a:r>
            <a:r>
              <a:rPr lang="en-US" sz="1600" dirty="0"/>
              <a:t> and launch instance</a:t>
            </a:r>
          </a:p>
        </p:txBody>
      </p:sp>
      <p:pic>
        <p:nvPicPr>
          <p:cNvPr id="9" name="Content Placeholder 8" descr="Graphical user interface, text, application&#10;&#10;Description automatically generated">
            <a:extLst>
              <a:ext uri="{FF2B5EF4-FFF2-40B4-BE49-F238E27FC236}">
                <a16:creationId xmlns:a16="http://schemas.microsoft.com/office/drawing/2014/main" xmlns="" id="{5D1B989C-1364-4120-ABD4-794C07EB9DF5}"/>
              </a:ext>
            </a:extLst>
          </p:cNvPr>
          <p:cNvPicPr>
            <a:picLocks noGrp="1" noChangeAspect="1"/>
          </p:cNvPicPr>
          <p:nvPr>
            <p:ph idx="1"/>
          </p:nvPr>
        </p:nvPicPr>
        <p:blipFill>
          <a:blip r:embed="rId2"/>
          <a:stretch>
            <a:fillRect/>
          </a:stretch>
        </p:blipFill>
        <p:spPr>
          <a:xfrm>
            <a:off x="1333850" y="1825624"/>
            <a:ext cx="8844517" cy="4713623"/>
          </a:xfrm>
        </p:spPr>
      </p:pic>
    </p:spTree>
    <p:extLst>
      <p:ext uri="{BB962C8B-B14F-4D97-AF65-F5344CB8AC3E}">
        <p14:creationId xmlns:p14="http://schemas.microsoft.com/office/powerpoint/2010/main" val="41557018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BFFCF5-33DB-494F-8FA1-1D944160A743}"/>
              </a:ext>
            </a:extLst>
          </p:cNvPr>
          <p:cNvSpPr>
            <a:spLocks noGrp="1"/>
          </p:cNvSpPr>
          <p:nvPr>
            <p:ph type="title"/>
          </p:nvPr>
        </p:nvSpPr>
        <p:spPr>
          <a:xfrm>
            <a:off x="1157682" y="365125"/>
            <a:ext cx="10196118" cy="1325563"/>
          </a:xfrm>
        </p:spPr>
        <p:txBody>
          <a:bodyPr>
            <a:normAutofit/>
          </a:bodyPr>
          <a:lstStyle/>
          <a:p>
            <a:r>
              <a:rPr lang="en-US" sz="1800" dirty="0"/>
              <a:t>Step 9: Verify instances started</a:t>
            </a:r>
          </a:p>
        </p:txBody>
      </p:sp>
      <p:pic>
        <p:nvPicPr>
          <p:cNvPr id="5" name="Content Placeholder 4" descr="Graphical user interface, text, application&#10;&#10;Description automatically generated">
            <a:extLst>
              <a:ext uri="{FF2B5EF4-FFF2-40B4-BE49-F238E27FC236}">
                <a16:creationId xmlns:a16="http://schemas.microsoft.com/office/drawing/2014/main" xmlns="" id="{A20B2946-CCEC-4BEB-94B3-D7BCFFE6B772}"/>
              </a:ext>
            </a:extLst>
          </p:cNvPr>
          <p:cNvPicPr>
            <a:picLocks noGrp="1" noChangeAspect="1"/>
          </p:cNvPicPr>
          <p:nvPr>
            <p:ph idx="1"/>
          </p:nvPr>
        </p:nvPicPr>
        <p:blipFill>
          <a:blip r:embed="rId2"/>
          <a:stretch>
            <a:fillRect/>
          </a:stretch>
        </p:blipFill>
        <p:spPr>
          <a:xfrm>
            <a:off x="1157682" y="1825624"/>
            <a:ext cx="9020686" cy="4807511"/>
          </a:xfrm>
        </p:spPr>
      </p:pic>
    </p:spTree>
    <p:extLst>
      <p:ext uri="{BB962C8B-B14F-4D97-AF65-F5344CB8AC3E}">
        <p14:creationId xmlns:p14="http://schemas.microsoft.com/office/powerpoint/2010/main" val="230100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86FBB5-7051-4987-9030-F33CFDE2E743}"/>
              </a:ext>
            </a:extLst>
          </p:cNvPr>
          <p:cNvSpPr>
            <a:spLocks noGrp="1"/>
          </p:cNvSpPr>
          <p:nvPr>
            <p:ph type="title"/>
          </p:nvPr>
        </p:nvSpPr>
        <p:spPr>
          <a:xfrm>
            <a:off x="1375794" y="365125"/>
            <a:ext cx="9978006" cy="1325563"/>
          </a:xfrm>
        </p:spPr>
        <p:txBody>
          <a:bodyPr>
            <a:normAutofit/>
          </a:bodyPr>
          <a:lstStyle/>
          <a:p>
            <a:r>
              <a:rPr lang="en-US" sz="1800" dirty="0"/>
              <a:t>Step 10: After entering public IP for second instance in browser. File index.html also got copied</a:t>
            </a:r>
          </a:p>
        </p:txBody>
      </p:sp>
      <p:pic>
        <p:nvPicPr>
          <p:cNvPr id="7" name="Content Placeholder 6" descr="Graphical user interface, application&#10;&#10;Description automatically generated">
            <a:extLst>
              <a:ext uri="{FF2B5EF4-FFF2-40B4-BE49-F238E27FC236}">
                <a16:creationId xmlns:a16="http://schemas.microsoft.com/office/drawing/2014/main" xmlns="" id="{08862CEA-2C75-407C-B241-A432B8B0E30D}"/>
              </a:ext>
            </a:extLst>
          </p:cNvPr>
          <p:cNvPicPr>
            <a:picLocks noGrp="1" noChangeAspect="1"/>
          </p:cNvPicPr>
          <p:nvPr>
            <p:ph idx="1"/>
          </p:nvPr>
        </p:nvPicPr>
        <p:blipFill>
          <a:blip r:embed="rId2"/>
          <a:stretch>
            <a:fillRect/>
          </a:stretch>
        </p:blipFill>
        <p:spPr>
          <a:xfrm>
            <a:off x="1476462" y="1825624"/>
            <a:ext cx="8636157" cy="4677919"/>
          </a:xfr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716974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B91FC2-D5DA-466A-B54E-359B4B5E4AE9}"/>
              </a:ext>
            </a:extLst>
          </p:cNvPr>
          <p:cNvSpPr>
            <a:spLocks noGrp="1"/>
          </p:cNvSpPr>
          <p:nvPr>
            <p:ph type="title"/>
          </p:nvPr>
        </p:nvSpPr>
        <p:spPr>
          <a:xfrm>
            <a:off x="1199626" y="365125"/>
            <a:ext cx="9118833" cy="1325563"/>
          </a:xfrm>
        </p:spPr>
        <p:txBody>
          <a:bodyPr>
            <a:normAutofit/>
          </a:bodyPr>
          <a:lstStyle/>
          <a:p>
            <a:r>
              <a:rPr lang="en-US" sz="1800" dirty="0"/>
              <a:t>Step 4: Verify the subnets created for the VPC</a:t>
            </a:r>
          </a:p>
        </p:txBody>
      </p:sp>
      <p:pic>
        <p:nvPicPr>
          <p:cNvPr id="9" name="Content Placeholder 8" descr="Graphical user interface, text&#10;&#10;Description automatically generated">
            <a:extLst>
              <a:ext uri="{FF2B5EF4-FFF2-40B4-BE49-F238E27FC236}">
                <a16:creationId xmlns:a16="http://schemas.microsoft.com/office/drawing/2014/main" xmlns="" id="{3E833D71-331E-4F51-8BED-907B266EF9B5}"/>
              </a:ext>
            </a:extLst>
          </p:cNvPr>
          <p:cNvPicPr>
            <a:picLocks noGrp="1" noChangeAspect="1"/>
          </p:cNvPicPr>
          <p:nvPr>
            <p:ph idx="1"/>
          </p:nvPr>
        </p:nvPicPr>
        <p:blipFill>
          <a:blip r:embed="rId2"/>
          <a:stretch>
            <a:fillRect/>
          </a:stretch>
        </p:blipFill>
        <p:spPr>
          <a:xfrm>
            <a:off x="1199626" y="1825624"/>
            <a:ext cx="9118833" cy="4859818"/>
          </a:xfrm>
        </p:spPr>
      </p:pic>
    </p:spTree>
    <p:extLst>
      <p:ext uri="{BB962C8B-B14F-4D97-AF65-F5344CB8AC3E}">
        <p14:creationId xmlns:p14="http://schemas.microsoft.com/office/powerpoint/2010/main" val="19478857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CF246E-447B-4A6A-B17A-47C86346AD14}"/>
              </a:ext>
            </a:extLst>
          </p:cNvPr>
          <p:cNvSpPr>
            <a:spLocks noGrp="1"/>
          </p:cNvSpPr>
          <p:nvPr>
            <p:ph type="title"/>
          </p:nvPr>
        </p:nvSpPr>
        <p:spPr>
          <a:xfrm>
            <a:off x="1300294" y="365125"/>
            <a:ext cx="10053506" cy="1325563"/>
          </a:xfrm>
        </p:spPr>
        <p:txBody>
          <a:bodyPr>
            <a:normAutofit/>
          </a:bodyPr>
          <a:lstStyle/>
          <a:p>
            <a:r>
              <a:rPr lang="en-US" sz="1800" dirty="0"/>
              <a:t>Step 11: Also, since it created from the AMI of first instance MySQL is also got installed</a:t>
            </a:r>
          </a:p>
        </p:txBody>
      </p:sp>
      <p:pic>
        <p:nvPicPr>
          <p:cNvPr id="5" name="Content Placeholder 4" descr="Text&#10;&#10;Description automatically generated">
            <a:extLst>
              <a:ext uri="{FF2B5EF4-FFF2-40B4-BE49-F238E27FC236}">
                <a16:creationId xmlns:a16="http://schemas.microsoft.com/office/drawing/2014/main" xmlns="" id="{61CDEF99-9E50-4A89-8AF7-E67532D70298}"/>
              </a:ext>
            </a:extLst>
          </p:cNvPr>
          <p:cNvPicPr>
            <a:picLocks noGrp="1" noChangeAspect="1"/>
          </p:cNvPicPr>
          <p:nvPr>
            <p:ph idx="1"/>
          </p:nvPr>
        </p:nvPicPr>
        <p:blipFill>
          <a:blip r:embed="rId2"/>
          <a:stretch>
            <a:fillRect/>
          </a:stretch>
        </p:blipFill>
        <p:spPr>
          <a:xfrm>
            <a:off x="1300294" y="1825625"/>
            <a:ext cx="8878073" cy="4731506"/>
          </a:xfrm>
        </p:spPr>
      </p:pic>
    </p:spTree>
    <p:extLst>
      <p:ext uri="{BB962C8B-B14F-4D97-AF65-F5344CB8AC3E}">
        <p14:creationId xmlns:p14="http://schemas.microsoft.com/office/powerpoint/2010/main" val="8204302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558885-F4AA-407D-8578-225C7F6240A5}"/>
              </a:ext>
            </a:extLst>
          </p:cNvPr>
          <p:cNvSpPr>
            <a:spLocks noGrp="1"/>
          </p:cNvSpPr>
          <p:nvPr>
            <p:ph type="title"/>
          </p:nvPr>
        </p:nvSpPr>
        <p:spPr>
          <a:xfrm>
            <a:off x="1400962" y="365125"/>
            <a:ext cx="9952838" cy="1337840"/>
          </a:xfrm>
        </p:spPr>
        <p:txBody>
          <a:bodyPr>
            <a:normAutofit/>
          </a:bodyPr>
          <a:lstStyle/>
          <a:p>
            <a:r>
              <a:rPr lang="en-US" sz="1800" dirty="0"/>
              <a:t>Step 12: You can connect to DB and check tables, records etc. from this new instance</a:t>
            </a:r>
          </a:p>
        </p:txBody>
      </p:sp>
      <p:pic>
        <p:nvPicPr>
          <p:cNvPr id="5" name="Content Placeholder 4" descr="Text&#10;&#10;Description automatically generated">
            <a:extLst>
              <a:ext uri="{FF2B5EF4-FFF2-40B4-BE49-F238E27FC236}">
                <a16:creationId xmlns:a16="http://schemas.microsoft.com/office/drawing/2014/main" xmlns="" id="{A6B88D6E-4765-4E29-97C5-E19A3AE4CC3B}"/>
              </a:ext>
            </a:extLst>
          </p:cNvPr>
          <p:cNvPicPr>
            <a:picLocks noGrp="1" noChangeAspect="1"/>
          </p:cNvPicPr>
          <p:nvPr>
            <p:ph idx="1"/>
          </p:nvPr>
        </p:nvPicPr>
        <p:blipFill>
          <a:blip r:embed="rId2"/>
          <a:stretch>
            <a:fillRect/>
          </a:stretch>
        </p:blipFill>
        <p:spPr>
          <a:xfrm>
            <a:off x="1400962" y="1825624"/>
            <a:ext cx="8777406" cy="4677857"/>
          </a:xfrm>
        </p:spPr>
      </p:pic>
    </p:spTree>
    <p:extLst>
      <p:ext uri="{BB962C8B-B14F-4D97-AF65-F5344CB8AC3E}">
        <p14:creationId xmlns:p14="http://schemas.microsoft.com/office/powerpoint/2010/main" val="30366491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16D5204-1718-4C2F-A4AE-AD1D3AE1192D}"/>
              </a:ext>
            </a:extLst>
          </p:cNvPr>
          <p:cNvSpPr>
            <a:spLocks noGrp="1"/>
          </p:cNvSpPr>
          <p:nvPr>
            <p:ph idx="1"/>
          </p:nvPr>
        </p:nvSpPr>
        <p:spPr/>
        <p:txBody>
          <a:bodyPr/>
          <a:lstStyle/>
          <a:p>
            <a:pPr marL="0" indent="0">
              <a:buNone/>
            </a:pPr>
            <a:r>
              <a:rPr lang="en-US" sz="2200" b="1" dirty="0">
                <a:solidFill>
                  <a:schemeClr val="accent5">
                    <a:lumMod val="75000"/>
                  </a:schemeClr>
                </a:solidFill>
                <a:latin typeface="Helvetica" panose="020B0604020202020204" pitchFamily="34" charset="0"/>
                <a:cs typeface="Helvetica" panose="020B0604020202020204" pitchFamily="34" charset="0"/>
              </a:rPr>
              <a:t>G. </a:t>
            </a:r>
            <a:r>
              <a:rPr lang="en-US" sz="2200" b="1" dirty="0">
                <a:solidFill>
                  <a:schemeClr val="accent5">
                    <a:lumMod val="75000"/>
                  </a:schemeClr>
                </a:solidFill>
                <a:effectLst/>
                <a:latin typeface="Helvetica" panose="020B0604020202020204" pitchFamily="34" charset="0"/>
                <a:ea typeface="Times New Roman" panose="02020603050405020304" pitchFamily="18" charset="0"/>
                <a:cs typeface="Helvetica" panose="020B0604020202020204" pitchFamily="34" charset="0"/>
              </a:rPr>
              <a:t>Create Load Balancer for EC2 (Load Balancer, Target Group)</a:t>
            </a:r>
          </a:p>
          <a:p>
            <a:pPr marL="0" indent="0">
              <a:buNone/>
            </a:pPr>
            <a:endParaRPr lang="en-US" sz="2200" dirty="0">
              <a:solidFill>
                <a:schemeClr val="accent5">
                  <a:lumMod val="75000"/>
                </a:schemeClr>
              </a:solidFill>
              <a:effectLst/>
              <a:latin typeface="Helvetica" panose="020B0604020202020204" pitchFamily="34" charset="0"/>
              <a:ea typeface="Calibri" panose="020F0502020204030204" pitchFamily="34" charset="0"/>
              <a:cs typeface="Helvetica" panose="020B0604020202020204" pitchFamily="34" charset="0"/>
            </a:endParaRPr>
          </a:p>
          <a:p>
            <a:pPr marL="0" indent="0">
              <a:buNone/>
            </a:pPr>
            <a:r>
              <a:rPr lang="en-US" sz="1800" dirty="0">
                <a:solidFill>
                  <a:srgbClr val="4D575D"/>
                </a:solidFill>
                <a:effectLst/>
                <a:latin typeface="Helvetica" panose="020B0604020202020204" pitchFamily="34" charset="0"/>
                <a:ea typeface="Times New Roman" panose="02020603050405020304" pitchFamily="18" charset="0"/>
                <a:cs typeface="Times New Roman" panose="02020603050405020304" pitchFamily="18" charset="0"/>
              </a:rPr>
              <a:t>Create load balancer with Target group for monitoring all the instances with health check. Also test the new domain link created by load balancer.</a:t>
            </a:r>
          </a:p>
          <a:p>
            <a:pPr marL="0" indent="0">
              <a:buNone/>
            </a:pPr>
            <a:endParaRPr lang="en-US" sz="1800" dirty="0">
              <a:solidFill>
                <a:srgbClr val="4D575D"/>
              </a:solidFill>
              <a:latin typeface="Helvetica" panose="020B0604020202020204" pitchFamily="34" charset="0"/>
              <a:ea typeface="Calibri" panose="020F0502020204030204" pitchFamily="34" charset="0"/>
              <a:cs typeface="Times New Roman" panose="02020603050405020304" pitchFamily="18" charset="0"/>
            </a:endParaRPr>
          </a:p>
          <a:p>
            <a:pPr marL="0" indent="0">
              <a:buNone/>
            </a:pPr>
            <a:r>
              <a:rPr lang="en-US" sz="1800" dirty="0">
                <a:solidFill>
                  <a:srgbClr val="4D575D"/>
                </a:solidFill>
                <a:effectLst/>
                <a:latin typeface="Helvetica" panose="020B0604020202020204" pitchFamily="34" charset="0"/>
                <a:ea typeface="Calibri" panose="020F0502020204030204" pitchFamily="34" charset="0"/>
                <a:cs typeface="Times New Roman" panose="02020603050405020304" pitchFamily="18" charset="0"/>
              </a:rPr>
              <a:t>Please refer the steps and screenshots below.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0826770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376354-C377-476A-BE23-AB3ED29BE68F}"/>
              </a:ext>
            </a:extLst>
          </p:cNvPr>
          <p:cNvSpPr>
            <a:spLocks noGrp="1"/>
          </p:cNvSpPr>
          <p:nvPr>
            <p:ph type="title"/>
          </p:nvPr>
        </p:nvSpPr>
        <p:spPr>
          <a:xfrm>
            <a:off x="1420864" y="365125"/>
            <a:ext cx="9932936" cy="1325563"/>
          </a:xfrm>
        </p:spPr>
        <p:txBody>
          <a:bodyPr>
            <a:normAutofit/>
          </a:bodyPr>
          <a:lstStyle/>
          <a:p>
            <a:r>
              <a:rPr lang="en-US" sz="1800" dirty="0"/>
              <a:t>Step 1: Click on Load Balancer in EC2</a:t>
            </a:r>
          </a:p>
        </p:txBody>
      </p:sp>
      <p:pic>
        <p:nvPicPr>
          <p:cNvPr id="5" name="Content Placeholder 4" descr="Graphical user interface, text&#10;&#10;Description automatically generated">
            <a:extLst>
              <a:ext uri="{FF2B5EF4-FFF2-40B4-BE49-F238E27FC236}">
                <a16:creationId xmlns:a16="http://schemas.microsoft.com/office/drawing/2014/main" xmlns="" id="{7F963161-FC2D-49DD-90DD-87A3269D3A69}"/>
              </a:ext>
            </a:extLst>
          </p:cNvPr>
          <p:cNvPicPr>
            <a:picLocks noGrp="1" noChangeAspect="1"/>
          </p:cNvPicPr>
          <p:nvPr>
            <p:ph idx="1"/>
          </p:nvPr>
        </p:nvPicPr>
        <p:blipFill>
          <a:blip r:embed="rId2"/>
          <a:stretch>
            <a:fillRect/>
          </a:stretch>
        </p:blipFill>
        <p:spPr>
          <a:xfrm>
            <a:off x="1420864" y="1825625"/>
            <a:ext cx="8757504" cy="4667250"/>
          </a:xfrm>
        </p:spPr>
      </p:pic>
    </p:spTree>
    <p:extLst>
      <p:ext uri="{BB962C8B-B14F-4D97-AF65-F5344CB8AC3E}">
        <p14:creationId xmlns:p14="http://schemas.microsoft.com/office/powerpoint/2010/main" val="12982764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78D5E4-E878-4288-819B-219F43B35712}"/>
              </a:ext>
            </a:extLst>
          </p:cNvPr>
          <p:cNvSpPr>
            <a:spLocks noGrp="1"/>
          </p:cNvSpPr>
          <p:nvPr>
            <p:ph type="title"/>
          </p:nvPr>
        </p:nvSpPr>
        <p:spPr>
          <a:xfrm>
            <a:off x="1420864" y="365125"/>
            <a:ext cx="9932936" cy="1325563"/>
          </a:xfrm>
        </p:spPr>
        <p:txBody>
          <a:bodyPr>
            <a:normAutofit/>
          </a:bodyPr>
          <a:lstStyle/>
          <a:p>
            <a:r>
              <a:rPr lang="en-US" sz="1800" dirty="0"/>
              <a:t>Step 2: Select application load balancer </a:t>
            </a:r>
            <a:r>
              <a:rPr lang="en-US" sz="1800" b="1" dirty="0"/>
              <a:t>HTTP/HTTPS</a:t>
            </a:r>
          </a:p>
        </p:txBody>
      </p:sp>
      <p:pic>
        <p:nvPicPr>
          <p:cNvPr id="7" name="Content Placeholder 6" descr="Graphical user interface, timeline&#10;&#10;Description automatically generated">
            <a:extLst>
              <a:ext uri="{FF2B5EF4-FFF2-40B4-BE49-F238E27FC236}">
                <a16:creationId xmlns:a16="http://schemas.microsoft.com/office/drawing/2014/main" xmlns="" id="{2A75D3C4-9295-43C7-A99A-16469D6DA2A6}"/>
              </a:ext>
            </a:extLst>
          </p:cNvPr>
          <p:cNvPicPr>
            <a:picLocks noGrp="1" noChangeAspect="1"/>
          </p:cNvPicPr>
          <p:nvPr>
            <p:ph idx="1"/>
          </p:nvPr>
        </p:nvPicPr>
        <p:blipFill>
          <a:blip r:embed="rId2"/>
          <a:stretch>
            <a:fillRect/>
          </a:stretch>
        </p:blipFill>
        <p:spPr>
          <a:xfrm>
            <a:off x="1420864" y="1825625"/>
            <a:ext cx="8757504" cy="4667250"/>
          </a:xfrm>
        </p:spPr>
      </p:pic>
    </p:spTree>
    <p:extLst>
      <p:ext uri="{BB962C8B-B14F-4D97-AF65-F5344CB8AC3E}">
        <p14:creationId xmlns:p14="http://schemas.microsoft.com/office/powerpoint/2010/main" val="4967871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777B93-5810-4E6D-B64D-047A847473C1}"/>
              </a:ext>
            </a:extLst>
          </p:cNvPr>
          <p:cNvSpPr>
            <a:spLocks noGrp="1"/>
          </p:cNvSpPr>
          <p:nvPr>
            <p:ph type="title"/>
          </p:nvPr>
        </p:nvSpPr>
        <p:spPr>
          <a:xfrm>
            <a:off x="1291905" y="365125"/>
            <a:ext cx="8886464" cy="1325563"/>
          </a:xfrm>
        </p:spPr>
        <p:txBody>
          <a:bodyPr>
            <a:normAutofit/>
          </a:bodyPr>
          <a:lstStyle/>
          <a:p>
            <a:r>
              <a:rPr lang="en-US" sz="1800" dirty="0"/>
              <a:t>Step 3: Create load balancer name </a:t>
            </a:r>
            <a:r>
              <a:rPr lang="en-US" sz="1800" b="1" dirty="0" err="1"/>
              <a:t>MyProject</a:t>
            </a:r>
            <a:r>
              <a:rPr lang="en-US" sz="1800" b="1" dirty="0"/>
              <a:t>-LB</a:t>
            </a:r>
            <a:r>
              <a:rPr lang="en-US" sz="1800" dirty="0"/>
              <a:t>, which is internet facing, </a:t>
            </a:r>
            <a:r>
              <a:rPr lang="en-US" sz="1800" b="1" dirty="0"/>
              <a:t>IPv4</a:t>
            </a:r>
            <a:r>
              <a:rPr lang="en-US" sz="1800" dirty="0"/>
              <a:t> and with the </a:t>
            </a:r>
            <a:r>
              <a:rPr lang="en-US" sz="1800" b="1" dirty="0"/>
              <a:t>HTTP (80) </a:t>
            </a:r>
            <a:r>
              <a:rPr lang="en-US" sz="1800" dirty="0"/>
              <a:t>protocol</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xmlns="" id="{FDD2D7F6-C103-424B-A708-9C228146022A}"/>
              </a:ext>
            </a:extLst>
          </p:cNvPr>
          <p:cNvPicPr>
            <a:picLocks noGrp="1" noChangeAspect="1"/>
          </p:cNvPicPr>
          <p:nvPr>
            <p:ph idx="1"/>
          </p:nvPr>
        </p:nvPicPr>
        <p:blipFill>
          <a:blip r:embed="rId2"/>
          <a:stretch>
            <a:fillRect/>
          </a:stretch>
        </p:blipFill>
        <p:spPr>
          <a:xfrm>
            <a:off x="1400962" y="1825624"/>
            <a:ext cx="8777406" cy="4677857"/>
          </a:xfrm>
        </p:spPr>
      </p:pic>
    </p:spTree>
    <p:extLst>
      <p:ext uri="{BB962C8B-B14F-4D97-AF65-F5344CB8AC3E}">
        <p14:creationId xmlns:p14="http://schemas.microsoft.com/office/powerpoint/2010/main" val="17784901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382119-9B69-4B39-BB25-FB1DBB6700B9}"/>
              </a:ext>
            </a:extLst>
          </p:cNvPr>
          <p:cNvSpPr>
            <a:spLocks noGrp="1"/>
          </p:cNvSpPr>
          <p:nvPr>
            <p:ph type="title"/>
          </p:nvPr>
        </p:nvSpPr>
        <p:spPr>
          <a:xfrm>
            <a:off x="1325460" y="365125"/>
            <a:ext cx="9722841" cy="1325563"/>
          </a:xfrm>
        </p:spPr>
        <p:txBody>
          <a:bodyPr>
            <a:normAutofit/>
          </a:bodyPr>
          <a:lstStyle/>
          <a:p>
            <a:r>
              <a:rPr lang="en-US" sz="1800" dirty="0"/>
              <a:t>Step 4: Select VPC and Public (since it is internet facing) Subnets created on the AZs for </a:t>
            </a:r>
            <a:r>
              <a:rPr lang="en-US" sz="1800" dirty="0" err="1"/>
              <a:t>MyProject</a:t>
            </a:r>
            <a:endParaRPr lang="en-US" sz="1800" dirty="0"/>
          </a:p>
        </p:txBody>
      </p:sp>
      <p:pic>
        <p:nvPicPr>
          <p:cNvPr id="5" name="Content Placeholder 4" descr="A picture containing text, screenshot, monitor&#10;&#10;Description automatically generated">
            <a:extLst>
              <a:ext uri="{FF2B5EF4-FFF2-40B4-BE49-F238E27FC236}">
                <a16:creationId xmlns:a16="http://schemas.microsoft.com/office/drawing/2014/main" xmlns="" id="{2BEA11A0-5C8B-42C0-9443-255E38029D73}"/>
              </a:ext>
            </a:extLst>
          </p:cNvPr>
          <p:cNvPicPr>
            <a:picLocks noGrp="1" noChangeAspect="1"/>
          </p:cNvPicPr>
          <p:nvPr>
            <p:ph idx="1"/>
          </p:nvPr>
        </p:nvPicPr>
        <p:blipFill>
          <a:blip r:embed="rId2"/>
          <a:stretch>
            <a:fillRect/>
          </a:stretch>
        </p:blipFill>
        <p:spPr>
          <a:xfrm>
            <a:off x="1325461" y="1825625"/>
            <a:ext cx="8852906" cy="4718094"/>
          </a:xfrm>
        </p:spPr>
      </p:pic>
    </p:spTree>
    <p:extLst>
      <p:ext uri="{BB962C8B-B14F-4D97-AF65-F5344CB8AC3E}">
        <p14:creationId xmlns:p14="http://schemas.microsoft.com/office/powerpoint/2010/main" val="13938860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CCD5CC-CE35-4143-BF36-4643889E9E93}"/>
              </a:ext>
            </a:extLst>
          </p:cNvPr>
          <p:cNvSpPr>
            <a:spLocks noGrp="1"/>
          </p:cNvSpPr>
          <p:nvPr>
            <p:ph type="title"/>
          </p:nvPr>
        </p:nvSpPr>
        <p:spPr>
          <a:xfrm>
            <a:off x="1400962" y="365125"/>
            <a:ext cx="9952838" cy="1325563"/>
          </a:xfrm>
        </p:spPr>
        <p:txBody>
          <a:bodyPr>
            <a:normAutofit/>
          </a:bodyPr>
          <a:lstStyle/>
          <a:p>
            <a:r>
              <a:rPr lang="en-US" sz="1800" dirty="0"/>
              <a:t>Step 5: Click on Next in Configure Security Settings</a:t>
            </a:r>
          </a:p>
        </p:txBody>
      </p:sp>
      <p:pic>
        <p:nvPicPr>
          <p:cNvPr id="5" name="Content Placeholder 4" descr="Graphical user interface, text, application&#10;&#10;Description automatically generated">
            <a:extLst>
              <a:ext uri="{FF2B5EF4-FFF2-40B4-BE49-F238E27FC236}">
                <a16:creationId xmlns:a16="http://schemas.microsoft.com/office/drawing/2014/main" xmlns="" id="{FDD43021-96CF-47D5-B929-344CAC9D3100}"/>
              </a:ext>
            </a:extLst>
          </p:cNvPr>
          <p:cNvPicPr>
            <a:picLocks noGrp="1" noChangeAspect="1"/>
          </p:cNvPicPr>
          <p:nvPr>
            <p:ph idx="1"/>
          </p:nvPr>
        </p:nvPicPr>
        <p:blipFill>
          <a:blip r:embed="rId2"/>
          <a:stretch>
            <a:fillRect/>
          </a:stretch>
        </p:blipFill>
        <p:spPr>
          <a:xfrm>
            <a:off x="1400962" y="1825624"/>
            <a:ext cx="8777406" cy="4677857"/>
          </a:xfrm>
        </p:spPr>
      </p:pic>
    </p:spTree>
    <p:extLst>
      <p:ext uri="{BB962C8B-B14F-4D97-AF65-F5344CB8AC3E}">
        <p14:creationId xmlns:p14="http://schemas.microsoft.com/office/powerpoint/2010/main" val="10345546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4882EF-016F-461B-9E45-A2AEC9E96D67}"/>
              </a:ext>
            </a:extLst>
          </p:cNvPr>
          <p:cNvSpPr>
            <a:spLocks noGrp="1"/>
          </p:cNvSpPr>
          <p:nvPr>
            <p:ph type="title"/>
          </p:nvPr>
        </p:nvSpPr>
        <p:spPr>
          <a:xfrm>
            <a:off x="1317072" y="365125"/>
            <a:ext cx="10036728" cy="1262339"/>
          </a:xfrm>
        </p:spPr>
        <p:txBody>
          <a:bodyPr>
            <a:normAutofit/>
          </a:bodyPr>
          <a:lstStyle/>
          <a:p>
            <a:r>
              <a:rPr lang="en-US" sz="1800" dirty="0"/>
              <a:t>Step 6: Create Security Group for load Balancer </a:t>
            </a:r>
            <a:r>
              <a:rPr lang="en-US" sz="1800" b="1" dirty="0" err="1"/>
              <a:t>MyProject</a:t>
            </a:r>
            <a:r>
              <a:rPr lang="en-US" sz="1800" b="1" dirty="0"/>
              <a:t>-LB-SG</a:t>
            </a:r>
            <a:r>
              <a:rPr lang="en-US" sz="1800" dirty="0"/>
              <a:t> and allow port </a:t>
            </a:r>
            <a:r>
              <a:rPr lang="en-US" sz="1800" b="1" dirty="0"/>
              <a:t>80</a:t>
            </a:r>
          </a:p>
        </p:txBody>
      </p:sp>
      <p:pic>
        <p:nvPicPr>
          <p:cNvPr id="5" name="Content Placeholder 4" descr="A screenshot of a computer&#10;&#10;Description automatically generated">
            <a:extLst>
              <a:ext uri="{FF2B5EF4-FFF2-40B4-BE49-F238E27FC236}">
                <a16:creationId xmlns:a16="http://schemas.microsoft.com/office/drawing/2014/main" xmlns="" id="{5A377278-2D1D-44D7-8E9B-0A4862CA1AC6}"/>
              </a:ext>
            </a:extLst>
          </p:cNvPr>
          <p:cNvPicPr>
            <a:picLocks noGrp="1" noChangeAspect="1"/>
          </p:cNvPicPr>
          <p:nvPr>
            <p:ph idx="1"/>
          </p:nvPr>
        </p:nvPicPr>
        <p:blipFill>
          <a:blip r:embed="rId2"/>
          <a:stretch>
            <a:fillRect/>
          </a:stretch>
        </p:blipFill>
        <p:spPr>
          <a:xfrm>
            <a:off x="1420864" y="1825625"/>
            <a:ext cx="8757504" cy="4667250"/>
          </a:xfrm>
        </p:spPr>
      </p:pic>
    </p:spTree>
    <p:extLst>
      <p:ext uri="{BB962C8B-B14F-4D97-AF65-F5344CB8AC3E}">
        <p14:creationId xmlns:p14="http://schemas.microsoft.com/office/powerpoint/2010/main" val="36673622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8FF1FB-1649-4F27-B8F5-C16967179ABA}"/>
              </a:ext>
            </a:extLst>
          </p:cNvPr>
          <p:cNvSpPr>
            <a:spLocks noGrp="1"/>
          </p:cNvSpPr>
          <p:nvPr>
            <p:ph type="title"/>
          </p:nvPr>
        </p:nvSpPr>
        <p:spPr>
          <a:xfrm>
            <a:off x="1451295" y="365125"/>
            <a:ext cx="8791664" cy="1325563"/>
          </a:xfrm>
        </p:spPr>
        <p:txBody>
          <a:bodyPr>
            <a:normAutofit/>
          </a:bodyPr>
          <a:lstStyle/>
          <a:p>
            <a:r>
              <a:rPr lang="en-US" sz="1800" dirty="0"/>
              <a:t>Step 7: In Configure Routing create new Target Group </a:t>
            </a:r>
            <a:r>
              <a:rPr lang="en-US" sz="1800" b="1" dirty="0" err="1"/>
              <a:t>MyProject</a:t>
            </a:r>
            <a:r>
              <a:rPr lang="en-US" sz="1800" b="1" dirty="0"/>
              <a:t>-LB-TG</a:t>
            </a:r>
            <a:r>
              <a:rPr lang="en-US" sz="1800" dirty="0"/>
              <a:t> with Instance type on Protocol </a:t>
            </a:r>
            <a:r>
              <a:rPr lang="en-US" sz="1800" b="1" dirty="0"/>
              <a:t>HTTP</a:t>
            </a:r>
            <a:r>
              <a:rPr lang="en-US" sz="1800" dirty="0"/>
              <a:t> with port </a:t>
            </a:r>
            <a:r>
              <a:rPr lang="en-US" sz="1800" b="1" dirty="0"/>
              <a:t>80</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xmlns="" id="{094AFB2C-3501-4763-8E71-B75115670A36}"/>
              </a:ext>
            </a:extLst>
          </p:cNvPr>
          <p:cNvPicPr>
            <a:picLocks noGrp="1" noChangeAspect="1"/>
          </p:cNvPicPr>
          <p:nvPr>
            <p:ph idx="1"/>
          </p:nvPr>
        </p:nvPicPr>
        <p:blipFill>
          <a:blip r:embed="rId2"/>
          <a:stretch>
            <a:fillRect/>
          </a:stretch>
        </p:blipFill>
        <p:spPr>
          <a:xfrm>
            <a:off x="1510018" y="1825625"/>
            <a:ext cx="8668349" cy="4619736"/>
          </a:xfrm>
        </p:spPr>
      </p:pic>
    </p:spTree>
    <p:extLst>
      <p:ext uri="{BB962C8B-B14F-4D97-AF65-F5344CB8AC3E}">
        <p14:creationId xmlns:p14="http://schemas.microsoft.com/office/powerpoint/2010/main" val="3749607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A659E9-DC59-4C91-A625-C66E9E0E0AD3}"/>
              </a:ext>
            </a:extLst>
          </p:cNvPr>
          <p:cNvSpPr>
            <a:spLocks noGrp="1"/>
          </p:cNvSpPr>
          <p:nvPr>
            <p:ph type="title"/>
          </p:nvPr>
        </p:nvSpPr>
        <p:spPr>
          <a:xfrm>
            <a:off x="1275127" y="365125"/>
            <a:ext cx="8984609" cy="1325563"/>
          </a:xfrm>
        </p:spPr>
        <p:txBody>
          <a:bodyPr>
            <a:normAutofit/>
          </a:bodyPr>
          <a:lstStyle/>
          <a:p>
            <a:r>
              <a:rPr lang="en-US" sz="1800" dirty="0"/>
              <a:t>Step 5: Modify all new public subnets to auto assign public IP address</a:t>
            </a:r>
          </a:p>
        </p:txBody>
      </p:sp>
      <p:pic>
        <p:nvPicPr>
          <p:cNvPr id="5" name="Content Placeholder 4" descr="Graphical user interface, text&#10;&#10;Description automatically generated">
            <a:extLst>
              <a:ext uri="{FF2B5EF4-FFF2-40B4-BE49-F238E27FC236}">
                <a16:creationId xmlns:a16="http://schemas.microsoft.com/office/drawing/2014/main" xmlns="" id="{197B3D32-33CA-437C-80A4-0CDD97D88AC7}"/>
              </a:ext>
            </a:extLst>
          </p:cNvPr>
          <p:cNvPicPr>
            <a:picLocks noGrp="1" noChangeAspect="1"/>
          </p:cNvPicPr>
          <p:nvPr>
            <p:ph idx="1"/>
          </p:nvPr>
        </p:nvPicPr>
        <p:blipFill>
          <a:blip r:embed="rId2"/>
          <a:stretch>
            <a:fillRect/>
          </a:stretch>
        </p:blipFill>
        <p:spPr>
          <a:xfrm>
            <a:off x="1275128" y="1825624"/>
            <a:ext cx="8903240" cy="4744919"/>
          </a:xfrm>
        </p:spPr>
      </p:pic>
    </p:spTree>
    <p:extLst>
      <p:ext uri="{BB962C8B-B14F-4D97-AF65-F5344CB8AC3E}">
        <p14:creationId xmlns:p14="http://schemas.microsoft.com/office/powerpoint/2010/main" val="7493838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0EB0E5-54D5-44A3-A811-B3D902B30529}"/>
              </a:ext>
            </a:extLst>
          </p:cNvPr>
          <p:cNvSpPr>
            <a:spLocks noGrp="1"/>
          </p:cNvSpPr>
          <p:nvPr>
            <p:ph type="title"/>
          </p:nvPr>
        </p:nvSpPr>
        <p:spPr>
          <a:xfrm>
            <a:off x="1249960" y="365125"/>
            <a:ext cx="10103840" cy="1325563"/>
          </a:xfrm>
        </p:spPr>
        <p:txBody>
          <a:bodyPr>
            <a:normAutofit/>
          </a:bodyPr>
          <a:lstStyle/>
          <a:p>
            <a:r>
              <a:rPr lang="en-US" sz="1800" dirty="0"/>
              <a:t>Step 8: Keep the health check on </a:t>
            </a:r>
            <a:r>
              <a:rPr lang="en-US" sz="1800" b="1" dirty="0"/>
              <a:t>HTTP</a:t>
            </a:r>
            <a:r>
              <a:rPr lang="en-US" sz="1800" dirty="0"/>
              <a:t> and click on Register Targets</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xmlns="" id="{86C29A7F-9744-4A29-8845-05653E5D11D3}"/>
              </a:ext>
            </a:extLst>
          </p:cNvPr>
          <p:cNvPicPr>
            <a:picLocks noGrp="1" noChangeAspect="1"/>
          </p:cNvPicPr>
          <p:nvPr>
            <p:ph idx="1"/>
          </p:nvPr>
        </p:nvPicPr>
        <p:blipFill>
          <a:blip r:embed="rId2"/>
          <a:stretch>
            <a:fillRect/>
          </a:stretch>
        </p:blipFill>
        <p:spPr>
          <a:xfrm>
            <a:off x="1359018" y="1825625"/>
            <a:ext cx="8819350" cy="4700210"/>
          </a:xfrm>
        </p:spPr>
      </p:pic>
    </p:spTree>
    <p:extLst>
      <p:ext uri="{BB962C8B-B14F-4D97-AF65-F5344CB8AC3E}">
        <p14:creationId xmlns:p14="http://schemas.microsoft.com/office/powerpoint/2010/main" val="39296779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58563F-5010-432A-AE10-06F70D90CCCE}"/>
              </a:ext>
            </a:extLst>
          </p:cNvPr>
          <p:cNvSpPr>
            <a:spLocks noGrp="1"/>
          </p:cNvSpPr>
          <p:nvPr>
            <p:ph type="title"/>
          </p:nvPr>
        </p:nvSpPr>
        <p:spPr>
          <a:xfrm>
            <a:off x="1342239" y="365125"/>
            <a:ext cx="8836130" cy="1325563"/>
          </a:xfrm>
        </p:spPr>
        <p:txBody>
          <a:bodyPr>
            <a:normAutofit/>
          </a:bodyPr>
          <a:lstStyle/>
          <a:p>
            <a:r>
              <a:rPr lang="en-US" sz="1800" dirty="0"/>
              <a:t>Step 9: Select the running instances and click on </a:t>
            </a:r>
            <a:r>
              <a:rPr lang="en-US" sz="1800" b="1" dirty="0"/>
              <a:t>Add to registered  </a:t>
            </a:r>
            <a:r>
              <a:rPr lang="en-US" sz="1800" dirty="0"/>
              <a:t>button. </a:t>
            </a:r>
            <a:br>
              <a:rPr lang="en-US" sz="1800" dirty="0"/>
            </a:br>
            <a:r>
              <a:rPr lang="en-US" sz="1800" dirty="0"/>
              <a:t>Then selected instances will be shown in the above list. Click on Review</a:t>
            </a:r>
          </a:p>
        </p:txBody>
      </p:sp>
      <p:pic>
        <p:nvPicPr>
          <p:cNvPr id="5" name="Content Placeholder 4" descr="A picture containing text, screenshot, indoor&#10;&#10;Description automatically generated">
            <a:extLst>
              <a:ext uri="{FF2B5EF4-FFF2-40B4-BE49-F238E27FC236}">
                <a16:creationId xmlns:a16="http://schemas.microsoft.com/office/drawing/2014/main" xmlns="" id="{8E15A7C5-0548-4927-AF2F-2F490CB513E2}"/>
              </a:ext>
            </a:extLst>
          </p:cNvPr>
          <p:cNvPicPr>
            <a:picLocks noGrp="1" noChangeAspect="1"/>
          </p:cNvPicPr>
          <p:nvPr>
            <p:ph idx="1"/>
          </p:nvPr>
        </p:nvPicPr>
        <p:blipFill>
          <a:blip r:embed="rId2"/>
          <a:stretch>
            <a:fillRect/>
          </a:stretch>
        </p:blipFill>
        <p:spPr>
          <a:xfrm>
            <a:off x="1400962" y="1825624"/>
            <a:ext cx="8777406" cy="4677857"/>
          </a:xfrm>
        </p:spPr>
      </p:pic>
    </p:spTree>
    <p:extLst>
      <p:ext uri="{BB962C8B-B14F-4D97-AF65-F5344CB8AC3E}">
        <p14:creationId xmlns:p14="http://schemas.microsoft.com/office/powerpoint/2010/main" val="26336197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F716EB-C74E-4AB0-BA1E-28D12663835B}"/>
              </a:ext>
            </a:extLst>
          </p:cNvPr>
          <p:cNvSpPr>
            <a:spLocks noGrp="1"/>
          </p:cNvSpPr>
          <p:nvPr>
            <p:ph type="title"/>
          </p:nvPr>
        </p:nvSpPr>
        <p:spPr>
          <a:xfrm>
            <a:off x="1266738" y="365125"/>
            <a:ext cx="10087062" cy="1325563"/>
          </a:xfrm>
        </p:spPr>
        <p:txBody>
          <a:bodyPr>
            <a:normAutofit/>
          </a:bodyPr>
          <a:lstStyle/>
          <a:p>
            <a:r>
              <a:rPr lang="en-US" sz="1800" dirty="0"/>
              <a:t>Step 10: Copy DNS name created in load balancer and check the link in Browser</a:t>
            </a:r>
          </a:p>
        </p:txBody>
      </p:sp>
      <p:pic>
        <p:nvPicPr>
          <p:cNvPr id="5" name="Content Placeholder 4" descr="A picture containing text, screenshot, computer&#10;&#10;Description automatically generated">
            <a:extLst>
              <a:ext uri="{FF2B5EF4-FFF2-40B4-BE49-F238E27FC236}">
                <a16:creationId xmlns:a16="http://schemas.microsoft.com/office/drawing/2014/main" xmlns="" id="{1FB3EEB7-7F4D-448D-ABC2-FFEEFAD62D05}"/>
              </a:ext>
            </a:extLst>
          </p:cNvPr>
          <p:cNvPicPr>
            <a:picLocks noGrp="1" noChangeAspect="1"/>
          </p:cNvPicPr>
          <p:nvPr>
            <p:ph idx="1"/>
          </p:nvPr>
        </p:nvPicPr>
        <p:blipFill>
          <a:blip r:embed="rId2"/>
          <a:stretch>
            <a:fillRect/>
          </a:stretch>
        </p:blipFill>
        <p:spPr>
          <a:xfrm>
            <a:off x="1266738" y="1825625"/>
            <a:ext cx="8911629" cy="4749390"/>
          </a:xfrm>
        </p:spPr>
      </p:pic>
    </p:spTree>
    <p:extLst>
      <p:ext uri="{BB962C8B-B14F-4D97-AF65-F5344CB8AC3E}">
        <p14:creationId xmlns:p14="http://schemas.microsoft.com/office/powerpoint/2010/main" val="18554341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D5103E-61B3-4812-8898-FB1EFCF7D53E}"/>
              </a:ext>
            </a:extLst>
          </p:cNvPr>
          <p:cNvSpPr>
            <a:spLocks noGrp="1"/>
          </p:cNvSpPr>
          <p:nvPr>
            <p:ph type="title"/>
          </p:nvPr>
        </p:nvSpPr>
        <p:spPr>
          <a:xfrm>
            <a:off x="1236405" y="365125"/>
            <a:ext cx="8721328" cy="1325563"/>
          </a:xfrm>
        </p:spPr>
        <p:txBody>
          <a:bodyPr>
            <a:normAutofit/>
          </a:bodyPr>
          <a:lstStyle/>
          <a:p>
            <a:r>
              <a:rPr lang="en-US" sz="1800" dirty="0"/>
              <a:t>Step 11: You can see following screen after putting DNS link on the browser. Now request goes to instance deployed on </a:t>
            </a:r>
            <a:r>
              <a:rPr lang="en-US" sz="1800" b="1" dirty="0"/>
              <a:t>us-east-1</a:t>
            </a:r>
            <a:r>
              <a:rPr lang="en-US" sz="1800" dirty="0"/>
              <a:t>. Refresh link and check if it goes to another instance on </a:t>
            </a:r>
            <a:r>
              <a:rPr lang="en-US" sz="1800" b="1" dirty="0"/>
              <a:t>us-east-1b</a:t>
            </a:r>
          </a:p>
        </p:txBody>
      </p:sp>
      <p:pic>
        <p:nvPicPr>
          <p:cNvPr id="7" name="Content Placeholder 6" descr="Graphical user interface, application&#10;&#10;Description automatically generated">
            <a:extLst>
              <a:ext uri="{FF2B5EF4-FFF2-40B4-BE49-F238E27FC236}">
                <a16:creationId xmlns:a16="http://schemas.microsoft.com/office/drawing/2014/main" xmlns="" id="{01FEE502-75A4-4F39-805F-83B3CBA01B5D}"/>
              </a:ext>
            </a:extLst>
          </p:cNvPr>
          <p:cNvPicPr>
            <a:picLocks noGrp="1" noChangeAspect="1"/>
          </p:cNvPicPr>
          <p:nvPr>
            <p:ph idx="1"/>
          </p:nvPr>
        </p:nvPicPr>
        <p:blipFill>
          <a:blip r:embed="rId2"/>
          <a:stretch>
            <a:fillRect/>
          </a:stretch>
        </p:blipFill>
        <p:spPr>
          <a:xfrm>
            <a:off x="1317447" y="1690688"/>
            <a:ext cx="7952197" cy="4307440"/>
          </a:xfr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4593900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329B55-6566-4D62-B350-D08757816357}"/>
              </a:ext>
            </a:extLst>
          </p:cNvPr>
          <p:cNvSpPr>
            <a:spLocks noGrp="1"/>
          </p:cNvSpPr>
          <p:nvPr>
            <p:ph type="title"/>
          </p:nvPr>
        </p:nvSpPr>
        <p:spPr>
          <a:xfrm>
            <a:off x="1384184" y="365125"/>
            <a:ext cx="9969616" cy="1325563"/>
          </a:xfrm>
        </p:spPr>
        <p:txBody>
          <a:bodyPr>
            <a:normAutofit/>
          </a:bodyPr>
          <a:lstStyle/>
          <a:p>
            <a:r>
              <a:rPr lang="en-US" sz="1800" dirty="0"/>
              <a:t>Step 12: Check Target group under load balancer for health check</a:t>
            </a:r>
          </a:p>
        </p:txBody>
      </p:sp>
      <p:pic>
        <p:nvPicPr>
          <p:cNvPr id="5" name="Content Placeholder 4" descr="A picture containing text, screenshot, indoor&#10;&#10;Description automatically generated">
            <a:extLst>
              <a:ext uri="{FF2B5EF4-FFF2-40B4-BE49-F238E27FC236}">
                <a16:creationId xmlns:a16="http://schemas.microsoft.com/office/drawing/2014/main" xmlns="" id="{2BD2E45A-AFB6-4AB2-A55C-4E5FBD4CE306}"/>
              </a:ext>
            </a:extLst>
          </p:cNvPr>
          <p:cNvPicPr>
            <a:picLocks noGrp="1" noChangeAspect="1"/>
          </p:cNvPicPr>
          <p:nvPr>
            <p:ph idx="1"/>
          </p:nvPr>
        </p:nvPicPr>
        <p:blipFill>
          <a:blip r:embed="rId2"/>
          <a:stretch>
            <a:fillRect/>
          </a:stretch>
        </p:blipFill>
        <p:spPr>
          <a:xfrm>
            <a:off x="1384184" y="1825625"/>
            <a:ext cx="8794184" cy="4686798"/>
          </a:xfrm>
        </p:spPr>
      </p:pic>
    </p:spTree>
    <p:extLst>
      <p:ext uri="{BB962C8B-B14F-4D97-AF65-F5344CB8AC3E}">
        <p14:creationId xmlns:p14="http://schemas.microsoft.com/office/powerpoint/2010/main" val="27738296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ADCA09-25F7-4499-95E2-DB119A60619D}"/>
              </a:ext>
            </a:extLst>
          </p:cNvPr>
          <p:cNvSpPr>
            <a:spLocks noGrp="1"/>
          </p:cNvSpPr>
          <p:nvPr>
            <p:ph type="title"/>
          </p:nvPr>
        </p:nvSpPr>
        <p:spPr>
          <a:xfrm>
            <a:off x="1246204" y="365125"/>
            <a:ext cx="10107596" cy="1325563"/>
          </a:xfrm>
        </p:spPr>
        <p:txBody>
          <a:bodyPr>
            <a:normAutofit/>
          </a:bodyPr>
          <a:lstStyle/>
          <a:p>
            <a:r>
              <a:rPr lang="en-US" sz="1800" dirty="0"/>
              <a:t>Step 13: After clicking refresh, request goes to another AZ , </a:t>
            </a:r>
            <a:r>
              <a:rPr lang="en-US" sz="1800" b="1" dirty="0"/>
              <a:t>us-east-1b</a:t>
            </a:r>
          </a:p>
        </p:txBody>
      </p:sp>
      <p:pic>
        <p:nvPicPr>
          <p:cNvPr id="5" name="Content Placeholder 4" descr="Graphical user interface, application&#10;&#10;Description automatically generated">
            <a:extLst>
              <a:ext uri="{FF2B5EF4-FFF2-40B4-BE49-F238E27FC236}">
                <a16:creationId xmlns:a16="http://schemas.microsoft.com/office/drawing/2014/main" xmlns="" id="{7A547BD0-25AD-4AAA-B8EB-F8DAAF1F0290}"/>
              </a:ext>
            </a:extLst>
          </p:cNvPr>
          <p:cNvPicPr>
            <a:picLocks noGrp="1" noChangeAspect="1"/>
          </p:cNvPicPr>
          <p:nvPr>
            <p:ph idx="1"/>
          </p:nvPr>
        </p:nvPicPr>
        <p:blipFill>
          <a:blip r:embed="rId2"/>
          <a:stretch>
            <a:fillRect/>
          </a:stretch>
        </p:blipFill>
        <p:spPr>
          <a:xfrm>
            <a:off x="1246204" y="1690688"/>
            <a:ext cx="8033239" cy="4351338"/>
          </a:xfr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0074206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DBFC32-ED2B-4C4E-BCC8-3D67EDF08096}"/>
              </a:ext>
            </a:extLst>
          </p:cNvPr>
          <p:cNvSpPr>
            <a:spLocks noGrp="1"/>
          </p:cNvSpPr>
          <p:nvPr>
            <p:ph type="title"/>
          </p:nvPr>
        </p:nvSpPr>
        <p:spPr>
          <a:xfrm>
            <a:off x="1308682" y="365125"/>
            <a:ext cx="10045117" cy="1325563"/>
          </a:xfrm>
        </p:spPr>
        <p:txBody>
          <a:bodyPr>
            <a:normAutofit/>
          </a:bodyPr>
          <a:lstStyle/>
          <a:p>
            <a:r>
              <a:rPr lang="en-US" sz="1800" dirty="0"/>
              <a:t>Step 14: You can check the Health status in Target Group</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xmlns="" id="{5F88456E-FC83-4ABB-B039-47C43F68E4C1}"/>
              </a:ext>
            </a:extLst>
          </p:cNvPr>
          <p:cNvPicPr>
            <a:picLocks noGrp="1" noChangeAspect="1"/>
          </p:cNvPicPr>
          <p:nvPr>
            <p:ph idx="1"/>
          </p:nvPr>
        </p:nvPicPr>
        <p:blipFill>
          <a:blip r:embed="rId2"/>
          <a:stretch>
            <a:fillRect/>
          </a:stretch>
        </p:blipFill>
        <p:spPr>
          <a:xfrm>
            <a:off x="1367406" y="1825625"/>
            <a:ext cx="8810961" cy="4695740"/>
          </a:xfrm>
        </p:spPr>
      </p:pic>
    </p:spTree>
    <p:extLst>
      <p:ext uri="{BB962C8B-B14F-4D97-AF65-F5344CB8AC3E}">
        <p14:creationId xmlns:p14="http://schemas.microsoft.com/office/powerpoint/2010/main" val="32813757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16D5204-1718-4C2F-A4AE-AD1D3AE1192D}"/>
              </a:ext>
            </a:extLst>
          </p:cNvPr>
          <p:cNvSpPr>
            <a:spLocks noGrp="1"/>
          </p:cNvSpPr>
          <p:nvPr>
            <p:ph idx="1"/>
          </p:nvPr>
        </p:nvSpPr>
        <p:spPr/>
        <p:txBody>
          <a:bodyPr/>
          <a:lstStyle/>
          <a:p>
            <a:pPr marL="0" indent="0">
              <a:buNone/>
            </a:pPr>
            <a:r>
              <a:rPr lang="en-US" sz="2200" b="1" dirty="0">
                <a:solidFill>
                  <a:schemeClr val="accent5">
                    <a:lumMod val="75000"/>
                  </a:schemeClr>
                </a:solidFill>
                <a:latin typeface="Helvetica" panose="020B0604020202020204" pitchFamily="34" charset="0"/>
                <a:cs typeface="Helvetica" panose="020B0604020202020204" pitchFamily="34" charset="0"/>
              </a:rPr>
              <a:t>H. </a:t>
            </a:r>
            <a:r>
              <a:rPr lang="en-US" sz="2200" b="1" dirty="0">
                <a:solidFill>
                  <a:schemeClr val="accent5">
                    <a:lumMod val="75000"/>
                  </a:schemeClr>
                </a:solidFill>
                <a:effectLst/>
                <a:latin typeface="Helvetica" panose="020B0604020202020204" pitchFamily="34" charset="0"/>
                <a:ea typeface="Times New Roman" panose="02020603050405020304" pitchFamily="18" charset="0"/>
                <a:cs typeface="Helvetica" panose="020B0604020202020204" pitchFamily="34" charset="0"/>
              </a:rPr>
              <a:t>Create Auto Scaling for EC2 (Auto Scaling Group, Launch Configuration)</a:t>
            </a:r>
          </a:p>
          <a:p>
            <a:pPr marL="0" indent="0">
              <a:buNone/>
            </a:pPr>
            <a:endParaRPr lang="en-US" sz="1800" dirty="0">
              <a:solidFill>
                <a:srgbClr val="4D575D"/>
              </a:solidFill>
              <a:effectLst/>
              <a:latin typeface="Helvetica" panose="020B0604020202020204" pitchFamily="34" charset="0"/>
              <a:ea typeface="Times New Roman" panose="02020603050405020304" pitchFamily="18" charset="0"/>
              <a:cs typeface="Times New Roman" panose="02020603050405020304" pitchFamily="18" charset="0"/>
            </a:endParaRPr>
          </a:p>
          <a:p>
            <a:pPr marL="0" indent="0">
              <a:buNone/>
            </a:pPr>
            <a:r>
              <a:rPr lang="en-US" sz="1800" dirty="0">
                <a:solidFill>
                  <a:srgbClr val="4D575D"/>
                </a:solidFill>
                <a:effectLst/>
                <a:latin typeface="Helvetica" panose="020B0604020202020204" pitchFamily="34" charset="0"/>
                <a:ea typeface="Times New Roman" panose="02020603050405020304" pitchFamily="18" charset="0"/>
                <a:cs typeface="Times New Roman" panose="02020603050405020304" pitchFamily="18" charset="0"/>
              </a:rPr>
              <a:t>Create a new launch template for EC2 instance from the already created AMI. In Auto Scaling Group configure launch template, VPC, subnets. Select health check from already created Load Balancer.  Also, mention min, max and designed CPU instances based on auto scaling policy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dirty="0">
                <a:solidFill>
                  <a:srgbClr val="4D575D"/>
                </a:solidFill>
                <a:latin typeface="Helvetica" panose="020B0604020202020204" pitchFamily="34" charset="0"/>
                <a:cs typeface="Times New Roman" panose="02020603050405020304" pitchFamily="18" charset="0"/>
              </a:rPr>
              <a:t>Please refer the steps and screenshots below.</a:t>
            </a:r>
          </a:p>
          <a:p>
            <a:pPr marL="0" indent="0">
              <a:buNone/>
            </a:pPr>
            <a:endParaRPr lang="en-US" dirty="0"/>
          </a:p>
        </p:txBody>
      </p:sp>
    </p:spTree>
    <p:extLst>
      <p:ext uri="{BB962C8B-B14F-4D97-AF65-F5344CB8AC3E}">
        <p14:creationId xmlns:p14="http://schemas.microsoft.com/office/powerpoint/2010/main" val="28294226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106B38-EE22-4D2E-AE45-DC0CB98FBBA3}"/>
              </a:ext>
            </a:extLst>
          </p:cNvPr>
          <p:cNvSpPr>
            <a:spLocks noGrp="1"/>
          </p:cNvSpPr>
          <p:nvPr>
            <p:ph type="title"/>
          </p:nvPr>
        </p:nvSpPr>
        <p:spPr>
          <a:xfrm>
            <a:off x="1417740" y="365125"/>
            <a:ext cx="9936060" cy="1325563"/>
          </a:xfrm>
        </p:spPr>
        <p:txBody>
          <a:bodyPr>
            <a:normAutofit/>
          </a:bodyPr>
          <a:lstStyle/>
          <a:p>
            <a:r>
              <a:rPr lang="en-US" sz="1800" dirty="0"/>
              <a:t>Step 1: Create Auto Scaling Group from EC2</a:t>
            </a:r>
          </a:p>
        </p:txBody>
      </p:sp>
      <p:pic>
        <p:nvPicPr>
          <p:cNvPr id="7" name="Content Placeholder 6" descr="Graphical user interface, website&#10;&#10;Description automatically generated">
            <a:extLst>
              <a:ext uri="{FF2B5EF4-FFF2-40B4-BE49-F238E27FC236}">
                <a16:creationId xmlns:a16="http://schemas.microsoft.com/office/drawing/2014/main" xmlns="" id="{4C2DB2F4-BD90-4A9C-A095-A78FD7B375DF}"/>
              </a:ext>
            </a:extLst>
          </p:cNvPr>
          <p:cNvPicPr>
            <a:picLocks noGrp="1" noChangeAspect="1"/>
          </p:cNvPicPr>
          <p:nvPr>
            <p:ph idx="1"/>
          </p:nvPr>
        </p:nvPicPr>
        <p:blipFill>
          <a:blip r:embed="rId2"/>
          <a:stretch>
            <a:fillRect/>
          </a:stretch>
        </p:blipFill>
        <p:spPr>
          <a:xfrm>
            <a:off x="1417740" y="1825624"/>
            <a:ext cx="8760628" cy="4668915"/>
          </a:xfrm>
        </p:spPr>
      </p:pic>
    </p:spTree>
    <p:extLst>
      <p:ext uri="{BB962C8B-B14F-4D97-AF65-F5344CB8AC3E}">
        <p14:creationId xmlns:p14="http://schemas.microsoft.com/office/powerpoint/2010/main" val="21721269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2F3696-CD2E-4BDE-8701-17FE2A94CAAC}"/>
              </a:ext>
            </a:extLst>
          </p:cNvPr>
          <p:cNvSpPr>
            <a:spLocks noGrp="1"/>
          </p:cNvSpPr>
          <p:nvPr>
            <p:ph type="title"/>
          </p:nvPr>
        </p:nvSpPr>
        <p:spPr>
          <a:xfrm>
            <a:off x="1310294" y="365125"/>
            <a:ext cx="10043506" cy="1325563"/>
          </a:xfrm>
        </p:spPr>
        <p:txBody>
          <a:bodyPr>
            <a:normAutofit/>
          </a:bodyPr>
          <a:lstStyle/>
          <a:p>
            <a:r>
              <a:rPr lang="en-US" sz="1800" dirty="0"/>
              <a:t>Step 2: Create auto scaling group  </a:t>
            </a:r>
            <a:r>
              <a:rPr lang="en-US" sz="1800" b="1" dirty="0" err="1"/>
              <a:t>MyProject</a:t>
            </a:r>
            <a:r>
              <a:rPr lang="en-US" sz="1800" b="1" dirty="0"/>
              <a:t>-ASG</a:t>
            </a:r>
            <a:r>
              <a:rPr lang="en-US" sz="1800" dirty="0"/>
              <a:t> and click on </a:t>
            </a:r>
            <a:r>
              <a:rPr lang="en-US" sz="1800" b="1" dirty="0"/>
              <a:t>create a launch template link </a:t>
            </a:r>
            <a:r>
              <a:rPr lang="en-US" sz="1800" dirty="0"/>
              <a:t>below</a:t>
            </a:r>
          </a:p>
        </p:txBody>
      </p:sp>
      <p:pic>
        <p:nvPicPr>
          <p:cNvPr id="5" name="Content Placeholder 4" descr="A picture containing text, screenshot, monitor&#10;&#10;Description automatically generated">
            <a:extLst>
              <a:ext uri="{FF2B5EF4-FFF2-40B4-BE49-F238E27FC236}">
                <a16:creationId xmlns:a16="http://schemas.microsoft.com/office/drawing/2014/main" xmlns="" id="{3E755260-FB74-43F9-9B1B-661179E134DB}"/>
              </a:ext>
            </a:extLst>
          </p:cNvPr>
          <p:cNvPicPr>
            <a:picLocks noGrp="1" noChangeAspect="1"/>
          </p:cNvPicPr>
          <p:nvPr>
            <p:ph idx="1"/>
          </p:nvPr>
        </p:nvPicPr>
        <p:blipFill>
          <a:blip r:embed="rId2"/>
          <a:stretch>
            <a:fillRect/>
          </a:stretch>
        </p:blipFill>
        <p:spPr>
          <a:xfrm>
            <a:off x="1310294" y="1825624"/>
            <a:ext cx="8868073" cy="4726177"/>
          </a:xfrm>
        </p:spPr>
      </p:pic>
    </p:spTree>
    <p:extLst>
      <p:ext uri="{BB962C8B-B14F-4D97-AF65-F5344CB8AC3E}">
        <p14:creationId xmlns:p14="http://schemas.microsoft.com/office/powerpoint/2010/main" val="652408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8D3DB3-2A02-49F9-BF91-D0B28E710571}"/>
              </a:ext>
            </a:extLst>
          </p:cNvPr>
          <p:cNvSpPr>
            <a:spLocks noGrp="1"/>
          </p:cNvSpPr>
          <p:nvPr>
            <p:ph type="title"/>
          </p:nvPr>
        </p:nvSpPr>
        <p:spPr>
          <a:xfrm>
            <a:off x="1208016" y="365125"/>
            <a:ext cx="8970352" cy="1325563"/>
          </a:xfrm>
        </p:spPr>
        <p:txBody>
          <a:bodyPr>
            <a:normAutofit/>
          </a:bodyPr>
          <a:lstStyle/>
          <a:p>
            <a:r>
              <a:rPr lang="en-US" sz="1800" dirty="0"/>
              <a:t>Step 6: Enable auto-assign public IPv4 address for all subnets</a:t>
            </a:r>
          </a:p>
        </p:txBody>
      </p:sp>
      <p:pic>
        <p:nvPicPr>
          <p:cNvPr id="5" name="Content Placeholder 4" descr="Graphical user interface, text, application&#10;&#10;Description automatically generated">
            <a:extLst>
              <a:ext uri="{FF2B5EF4-FFF2-40B4-BE49-F238E27FC236}">
                <a16:creationId xmlns:a16="http://schemas.microsoft.com/office/drawing/2014/main" xmlns="" id="{E5D62CF9-5F86-485A-9E5C-50D1750BD04D}"/>
              </a:ext>
            </a:extLst>
          </p:cNvPr>
          <p:cNvPicPr>
            <a:picLocks noGrp="1" noChangeAspect="1"/>
          </p:cNvPicPr>
          <p:nvPr>
            <p:ph idx="1"/>
          </p:nvPr>
        </p:nvPicPr>
        <p:blipFill>
          <a:blip r:embed="rId2"/>
          <a:stretch>
            <a:fillRect/>
          </a:stretch>
        </p:blipFill>
        <p:spPr>
          <a:xfrm>
            <a:off x="1208016" y="1825625"/>
            <a:ext cx="8970352" cy="4780686"/>
          </a:xfrm>
        </p:spPr>
      </p:pic>
    </p:spTree>
    <p:extLst>
      <p:ext uri="{BB962C8B-B14F-4D97-AF65-F5344CB8AC3E}">
        <p14:creationId xmlns:p14="http://schemas.microsoft.com/office/powerpoint/2010/main" val="18108901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7A1D3A-0F91-491F-97F6-94ECC8EC9A6A}"/>
              </a:ext>
            </a:extLst>
          </p:cNvPr>
          <p:cNvSpPr>
            <a:spLocks noGrp="1"/>
          </p:cNvSpPr>
          <p:nvPr>
            <p:ph type="title"/>
          </p:nvPr>
        </p:nvSpPr>
        <p:spPr>
          <a:xfrm>
            <a:off x="1325460" y="365126"/>
            <a:ext cx="10028340" cy="1287506"/>
          </a:xfrm>
        </p:spPr>
        <p:txBody>
          <a:bodyPr>
            <a:normAutofit/>
          </a:bodyPr>
          <a:lstStyle/>
          <a:p>
            <a:r>
              <a:rPr lang="en-US" sz="1800" dirty="0"/>
              <a:t>Step 3: In the new Launch Template wizard create template  </a:t>
            </a:r>
            <a:r>
              <a:rPr lang="en-US" sz="1800" b="1" dirty="0" err="1"/>
              <a:t>MyProject</a:t>
            </a:r>
            <a:r>
              <a:rPr lang="en-US" sz="1800" b="1" dirty="0"/>
              <a:t>-LT</a:t>
            </a:r>
          </a:p>
        </p:txBody>
      </p:sp>
      <p:pic>
        <p:nvPicPr>
          <p:cNvPr id="7" name="Content Placeholder 6" descr="A screenshot of a computer&#10;&#10;Description automatically generated with medium confidence">
            <a:extLst>
              <a:ext uri="{FF2B5EF4-FFF2-40B4-BE49-F238E27FC236}">
                <a16:creationId xmlns:a16="http://schemas.microsoft.com/office/drawing/2014/main" xmlns="" id="{5A0975D7-B824-4901-9836-CA77708E6AF2}"/>
              </a:ext>
            </a:extLst>
          </p:cNvPr>
          <p:cNvPicPr>
            <a:picLocks noGrp="1" noChangeAspect="1"/>
          </p:cNvPicPr>
          <p:nvPr>
            <p:ph idx="1"/>
          </p:nvPr>
        </p:nvPicPr>
        <p:blipFill>
          <a:blip r:embed="rId2"/>
          <a:stretch>
            <a:fillRect/>
          </a:stretch>
        </p:blipFill>
        <p:spPr>
          <a:xfrm>
            <a:off x="1325460" y="1825625"/>
            <a:ext cx="8852907" cy="4718095"/>
          </a:xfrm>
        </p:spPr>
      </p:pic>
    </p:spTree>
    <p:extLst>
      <p:ext uri="{BB962C8B-B14F-4D97-AF65-F5344CB8AC3E}">
        <p14:creationId xmlns:p14="http://schemas.microsoft.com/office/powerpoint/2010/main" val="19677935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FEE464-BBC2-4C0C-8874-36897860C267}"/>
              </a:ext>
            </a:extLst>
          </p:cNvPr>
          <p:cNvSpPr>
            <a:spLocks noGrp="1"/>
          </p:cNvSpPr>
          <p:nvPr>
            <p:ph type="title"/>
          </p:nvPr>
        </p:nvSpPr>
        <p:spPr>
          <a:xfrm>
            <a:off x="1266738" y="365125"/>
            <a:ext cx="10087062" cy="1325563"/>
          </a:xfrm>
        </p:spPr>
        <p:txBody>
          <a:bodyPr>
            <a:normAutofit/>
          </a:bodyPr>
          <a:lstStyle/>
          <a:p>
            <a:r>
              <a:rPr lang="en-US" sz="1800" dirty="0"/>
              <a:t>Step 4: Select AMI which is already created for the instance (</a:t>
            </a:r>
            <a:r>
              <a:rPr lang="en-US" sz="1800" b="1" dirty="0" err="1"/>
              <a:t>MyProject</a:t>
            </a:r>
            <a:r>
              <a:rPr lang="en-US" sz="1800" b="1" dirty="0"/>
              <a:t>-AMI</a:t>
            </a:r>
            <a:r>
              <a:rPr lang="en-US" sz="1800" dirty="0"/>
              <a:t>) and instance type</a:t>
            </a:r>
          </a:p>
        </p:txBody>
      </p:sp>
      <p:pic>
        <p:nvPicPr>
          <p:cNvPr id="5" name="Content Placeholder 4" descr="Graphical user interface&#10;&#10;Description automatically generated">
            <a:extLst>
              <a:ext uri="{FF2B5EF4-FFF2-40B4-BE49-F238E27FC236}">
                <a16:creationId xmlns:a16="http://schemas.microsoft.com/office/drawing/2014/main" xmlns="" id="{377A7D7E-56DF-4C21-8B43-FEDE825DAEDB}"/>
              </a:ext>
            </a:extLst>
          </p:cNvPr>
          <p:cNvPicPr>
            <a:picLocks noGrp="1" noChangeAspect="1"/>
          </p:cNvPicPr>
          <p:nvPr>
            <p:ph idx="1"/>
          </p:nvPr>
        </p:nvPicPr>
        <p:blipFill>
          <a:blip r:embed="rId2"/>
          <a:stretch>
            <a:fillRect/>
          </a:stretch>
        </p:blipFill>
        <p:spPr>
          <a:xfrm>
            <a:off x="1375794" y="1825624"/>
            <a:ext cx="8802573" cy="4691269"/>
          </a:xfrm>
        </p:spPr>
      </p:pic>
    </p:spTree>
    <p:extLst>
      <p:ext uri="{BB962C8B-B14F-4D97-AF65-F5344CB8AC3E}">
        <p14:creationId xmlns:p14="http://schemas.microsoft.com/office/powerpoint/2010/main" val="7647938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F732ED-FE42-4EC6-B2F0-B212C933918A}"/>
              </a:ext>
            </a:extLst>
          </p:cNvPr>
          <p:cNvSpPr>
            <a:spLocks noGrp="1"/>
          </p:cNvSpPr>
          <p:nvPr>
            <p:ph type="title"/>
          </p:nvPr>
        </p:nvSpPr>
        <p:spPr>
          <a:xfrm>
            <a:off x="1300294" y="365125"/>
            <a:ext cx="10053506" cy="1325563"/>
          </a:xfrm>
        </p:spPr>
        <p:txBody>
          <a:bodyPr>
            <a:normAutofit/>
          </a:bodyPr>
          <a:lstStyle/>
          <a:p>
            <a:r>
              <a:rPr lang="en-US" sz="1800" dirty="0"/>
              <a:t>Step 5: Select </a:t>
            </a:r>
            <a:r>
              <a:rPr lang="en-US" sz="1800" dirty="0" err="1"/>
              <a:t>KeyPair</a:t>
            </a:r>
            <a:r>
              <a:rPr lang="en-US" sz="1800" dirty="0"/>
              <a:t> and Security Group for of the instances which are running in my VPC</a:t>
            </a:r>
          </a:p>
        </p:txBody>
      </p:sp>
      <p:pic>
        <p:nvPicPr>
          <p:cNvPr id="5" name="Content Placeholder 4" descr="A computer screen shot&#10;&#10;Description automatically generated with low confidence">
            <a:extLst>
              <a:ext uri="{FF2B5EF4-FFF2-40B4-BE49-F238E27FC236}">
                <a16:creationId xmlns:a16="http://schemas.microsoft.com/office/drawing/2014/main" xmlns="" id="{1C83D2FC-4F6A-4743-A880-7F97A423FA9A}"/>
              </a:ext>
            </a:extLst>
          </p:cNvPr>
          <p:cNvPicPr>
            <a:picLocks noGrp="1" noChangeAspect="1"/>
          </p:cNvPicPr>
          <p:nvPr>
            <p:ph idx="1"/>
          </p:nvPr>
        </p:nvPicPr>
        <p:blipFill>
          <a:blip r:embed="rId2"/>
          <a:stretch>
            <a:fillRect/>
          </a:stretch>
        </p:blipFill>
        <p:spPr>
          <a:xfrm>
            <a:off x="1367406" y="1825625"/>
            <a:ext cx="8810961" cy="4695740"/>
          </a:xfrm>
        </p:spPr>
      </p:pic>
    </p:spTree>
    <p:extLst>
      <p:ext uri="{BB962C8B-B14F-4D97-AF65-F5344CB8AC3E}">
        <p14:creationId xmlns:p14="http://schemas.microsoft.com/office/powerpoint/2010/main" val="18723875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AA1D8A-A7A4-4792-8349-08FCBDDCB716}"/>
              </a:ext>
            </a:extLst>
          </p:cNvPr>
          <p:cNvSpPr>
            <a:spLocks noGrp="1"/>
          </p:cNvSpPr>
          <p:nvPr>
            <p:ph type="title"/>
          </p:nvPr>
        </p:nvSpPr>
        <p:spPr>
          <a:xfrm>
            <a:off x="1420864" y="365125"/>
            <a:ext cx="9932936" cy="1195227"/>
          </a:xfrm>
        </p:spPr>
        <p:txBody>
          <a:bodyPr>
            <a:normAutofit/>
          </a:bodyPr>
          <a:lstStyle/>
          <a:p>
            <a:r>
              <a:rPr lang="en-US" sz="1800" dirty="0"/>
              <a:t>Step 6: You can add storage or tags if needed otherwise move down </a:t>
            </a:r>
          </a:p>
        </p:txBody>
      </p:sp>
      <p:pic>
        <p:nvPicPr>
          <p:cNvPr id="5" name="Content Placeholder 4" descr="Graphical user interface, text, application&#10;&#10;Description automatically generated">
            <a:extLst>
              <a:ext uri="{FF2B5EF4-FFF2-40B4-BE49-F238E27FC236}">
                <a16:creationId xmlns:a16="http://schemas.microsoft.com/office/drawing/2014/main" xmlns="" id="{FB5B4E9A-669F-4B4D-B7F7-DF18F464CB22}"/>
              </a:ext>
            </a:extLst>
          </p:cNvPr>
          <p:cNvPicPr>
            <a:picLocks noGrp="1" noChangeAspect="1"/>
          </p:cNvPicPr>
          <p:nvPr>
            <p:ph idx="1"/>
          </p:nvPr>
        </p:nvPicPr>
        <p:blipFill>
          <a:blip r:embed="rId2"/>
          <a:stretch>
            <a:fillRect/>
          </a:stretch>
        </p:blipFill>
        <p:spPr>
          <a:xfrm>
            <a:off x="1420864" y="1825625"/>
            <a:ext cx="8757504" cy="4667250"/>
          </a:xfrm>
        </p:spPr>
      </p:pic>
    </p:spTree>
    <p:extLst>
      <p:ext uri="{BB962C8B-B14F-4D97-AF65-F5344CB8AC3E}">
        <p14:creationId xmlns:p14="http://schemas.microsoft.com/office/powerpoint/2010/main" val="6093637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645B67-4167-43F7-A853-7CC8ED9B8B8B}"/>
              </a:ext>
            </a:extLst>
          </p:cNvPr>
          <p:cNvSpPr>
            <a:spLocks noGrp="1"/>
          </p:cNvSpPr>
          <p:nvPr>
            <p:ph type="title"/>
          </p:nvPr>
        </p:nvSpPr>
        <p:spPr>
          <a:xfrm>
            <a:off x="1420864" y="365125"/>
            <a:ext cx="8757504" cy="1312673"/>
          </a:xfrm>
        </p:spPr>
        <p:txBody>
          <a:bodyPr>
            <a:normAutofit/>
          </a:bodyPr>
          <a:lstStyle/>
          <a:p>
            <a:r>
              <a:rPr lang="en-US" sz="1800" dirty="0"/>
              <a:t>Step 7: Click on create launch template. Since I have already selected </a:t>
            </a:r>
            <a:r>
              <a:rPr lang="en-US" sz="1800" b="1" dirty="0" err="1"/>
              <a:t>MyProject</a:t>
            </a:r>
            <a:r>
              <a:rPr lang="en-US" sz="1800" b="1" dirty="0"/>
              <a:t>-AMI</a:t>
            </a:r>
            <a:r>
              <a:rPr lang="en-US" sz="1800" dirty="0"/>
              <a:t>, not adding anything in Advance Settings-user data</a:t>
            </a:r>
          </a:p>
        </p:txBody>
      </p:sp>
      <p:pic>
        <p:nvPicPr>
          <p:cNvPr id="5" name="Content Placeholder 4" descr="A screenshot of a computer&#10;&#10;Description automatically generated">
            <a:extLst>
              <a:ext uri="{FF2B5EF4-FFF2-40B4-BE49-F238E27FC236}">
                <a16:creationId xmlns:a16="http://schemas.microsoft.com/office/drawing/2014/main" xmlns="" id="{549210EB-9155-4A43-B720-62E9739FAAB6}"/>
              </a:ext>
            </a:extLst>
          </p:cNvPr>
          <p:cNvPicPr>
            <a:picLocks noGrp="1" noChangeAspect="1"/>
          </p:cNvPicPr>
          <p:nvPr>
            <p:ph idx="1"/>
          </p:nvPr>
        </p:nvPicPr>
        <p:blipFill>
          <a:blip r:embed="rId2"/>
          <a:stretch>
            <a:fillRect/>
          </a:stretch>
        </p:blipFill>
        <p:spPr>
          <a:xfrm>
            <a:off x="1420864" y="1825625"/>
            <a:ext cx="8757504" cy="4667250"/>
          </a:xfrm>
        </p:spPr>
      </p:pic>
    </p:spTree>
    <p:extLst>
      <p:ext uri="{BB962C8B-B14F-4D97-AF65-F5344CB8AC3E}">
        <p14:creationId xmlns:p14="http://schemas.microsoft.com/office/powerpoint/2010/main" val="2502136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E3437C-4A90-4847-AAE2-9FD286247AD0}"/>
              </a:ext>
            </a:extLst>
          </p:cNvPr>
          <p:cNvSpPr>
            <a:spLocks noGrp="1"/>
          </p:cNvSpPr>
          <p:nvPr>
            <p:ph type="title"/>
          </p:nvPr>
        </p:nvSpPr>
        <p:spPr>
          <a:xfrm>
            <a:off x="1291904" y="365125"/>
            <a:ext cx="10061895" cy="1312673"/>
          </a:xfrm>
        </p:spPr>
        <p:txBody>
          <a:bodyPr>
            <a:normAutofit/>
          </a:bodyPr>
          <a:lstStyle/>
          <a:p>
            <a:r>
              <a:rPr lang="en-US" sz="1800" dirty="0"/>
              <a:t>Step 8: Launch template is created </a:t>
            </a:r>
          </a:p>
        </p:txBody>
      </p:sp>
      <p:pic>
        <p:nvPicPr>
          <p:cNvPr id="5" name="Content Placeholder 4" descr="A screenshot of a computer&#10;&#10;Description automatically generated with medium confidence">
            <a:extLst>
              <a:ext uri="{FF2B5EF4-FFF2-40B4-BE49-F238E27FC236}">
                <a16:creationId xmlns:a16="http://schemas.microsoft.com/office/drawing/2014/main" xmlns="" id="{A68082DE-B799-439D-8426-B386E8A374D0}"/>
              </a:ext>
            </a:extLst>
          </p:cNvPr>
          <p:cNvPicPr>
            <a:picLocks noGrp="1" noChangeAspect="1"/>
          </p:cNvPicPr>
          <p:nvPr>
            <p:ph idx="1"/>
          </p:nvPr>
        </p:nvPicPr>
        <p:blipFill>
          <a:blip r:embed="rId2"/>
          <a:stretch>
            <a:fillRect/>
          </a:stretch>
        </p:blipFill>
        <p:spPr>
          <a:xfrm>
            <a:off x="1359018" y="1825625"/>
            <a:ext cx="8819350" cy="4700210"/>
          </a:xfrm>
        </p:spPr>
      </p:pic>
    </p:spTree>
    <p:extLst>
      <p:ext uri="{BB962C8B-B14F-4D97-AF65-F5344CB8AC3E}">
        <p14:creationId xmlns:p14="http://schemas.microsoft.com/office/powerpoint/2010/main" val="21713899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AE4960-CA10-482F-BF06-32F17106A589}"/>
              </a:ext>
            </a:extLst>
          </p:cNvPr>
          <p:cNvSpPr>
            <a:spLocks noGrp="1"/>
          </p:cNvSpPr>
          <p:nvPr>
            <p:ph type="title"/>
          </p:nvPr>
        </p:nvSpPr>
        <p:spPr>
          <a:xfrm>
            <a:off x="1392572" y="365126"/>
            <a:ext cx="8785795" cy="1220394"/>
          </a:xfrm>
        </p:spPr>
        <p:txBody>
          <a:bodyPr>
            <a:normAutofit/>
          </a:bodyPr>
          <a:lstStyle/>
          <a:p>
            <a:r>
              <a:rPr lang="en-US" sz="1800" dirty="0"/>
              <a:t>Step 9: Go back to Auto Scaling group, click on refresh button on the right of launch template and select newly create launch template. Click on next button</a:t>
            </a:r>
          </a:p>
        </p:txBody>
      </p:sp>
      <p:pic>
        <p:nvPicPr>
          <p:cNvPr id="5" name="Content Placeholder 4" descr="A picture containing text, screenshot, monitor, computer&#10;&#10;Description automatically generated">
            <a:extLst>
              <a:ext uri="{FF2B5EF4-FFF2-40B4-BE49-F238E27FC236}">
                <a16:creationId xmlns:a16="http://schemas.microsoft.com/office/drawing/2014/main" xmlns="" id="{B8F2B8D9-2C23-4A38-98BE-AE1C1BBA6FEE}"/>
              </a:ext>
            </a:extLst>
          </p:cNvPr>
          <p:cNvPicPr>
            <a:picLocks noGrp="1" noChangeAspect="1"/>
          </p:cNvPicPr>
          <p:nvPr>
            <p:ph idx="1"/>
          </p:nvPr>
        </p:nvPicPr>
        <p:blipFill>
          <a:blip r:embed="rId2"/>
          <a:stretch>
            <a:fillRect/>
          </a:stretch>
        </p:blipFill>
        <p:spPr>
          <a:xfrm>
            <a:off x="1392572" y="2141537"/>
            <a:ext cx="8785795" cy="4682328"/>
          </a:xfrm>
        </p:spPr>
      </p:pic>
    </p:spTree>
    <p:extLst>
      <p:ext uri="{BB962C8B-B14F-4D97-AF65-F5344CB8AC3E}">
        <p14:creationId xmlns:p14="http://schemas.microsoft.com/office/powerpoint/2010/main" val="18810776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C7D219-EB1C-4D53-A53B-D8F4678B26BA}"/>
              </a:ext>
            </a:extLst>
          </p:cNvPr>
          <p:cNvSpPr>
            <a:spLocks noGrp="1"/>
          </p:cNvSpPr>
          <p:nvPr>
            <p:ph type="title"/>
          </p:nvPr>
        </p:nvSpPr>
        <p:spPr>
          <a:xfrm>
            <a:off x="1420864" y="365126"/>
            <a:ext cx="9932936" cy="1287506"/>
          </a:xfrm>
        </p:spPr>
        <p:txBody>
          <a:bodyPr>
            <a:normAutofit/>
          </a:bodyPr>
          <a:lstStyle/>
          <a:p>
            <a:r>
              <a:rPr lang="en-US" sz="1800" dirty="0"/>
              <a:t>Step 10: Select </a:t>
            </a:r>
            <a:r>
              <a:rPr lang="en-US" sz="1800" dirty="0" err="1"/>
              <a:t>MyProject</a:t>
            </a:r>
            <a:r>
              <a:rPr lang="en-US" sz="1800" dirty="0"/>
              <a:t> VPC and subnets in Network and click on next button</a:t>
            </a:r>
          </a:p>
        </p:txBody>
      </p:sp>
      <p:pic>
        <p:nvPicPr>
          <p:cNvPr id="5" name="Content Placeholder 4" descr="Graphical user interface, text, application&#10;&#10;Description automatically generated">
            <a:extLst>
              <a:ext uri="{FF2B5EF4-FFF2-40B4-BE49-F238E27FC236}">
                <a16:creationId xmlns:a16="http://schemas.microsoft.com/office/drawing/2014/main" xmlns="" id="{D7367BA0-2EDA-4660-B0C4-04AF827AD072}"/>
              </a:ext>
            </a:extLst>
          </p:cNvPr>
          <p:cNvPicPr>
            <a:picLocks noGrp="1" noChangeAspect="1"/>
          </p:cNvPicPr>
          <p:nvPr>
            <p:ph idx="1"/>
          </p:nvPr>
        </p:nvPicPr>
        <p:blipFill>
          <a:blip r:embed="rId2"/>
          <a:stretch>
            <a:fillRect/>
          </a:stretch>
        </p:blipFill>
        <p:spPr>
          <a:xfrm>
            <a:off x="1420864" y="1825625"/>
            <a:ext cx="8757504" cy="4667250"/>
          </a:xfrm>
        </p:spPr>
      </p:pic>
    </p:spTree>
    <p:extLst>
      <p:ext uri="{BB962C8B-B14F-4D97-AF65-F5344CB8AC3E}">
        <p14:creationId xmlns:p14="http://schemas.microsoft.com/office/powerpoint/2010/main" val="35013679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306253-ED14-450A-B9AA-B6ADCC954AB6}"/>
              </a:ext>
            </a:extLst>
          </p:cNvPr>
          <p:cNvSpPr>
            <a:spLocks noGrp="1"/>
          </p:cNvSpPr>
          <p:nvPr>
            <p:ph type="title"/>
          </p:nvPr>
        </p:nvSpPr>
        <p:spPr>
          <a:xfrm>
            <a:off x="1420864" y="365125"/>
            <a:ext cx="9932936" cy="1325563"/>
          </a:xfrm>
        </p:spPr>
        <p:txBody>
          <a:bodyPr>
            <a:normAutofit/>
          </a:bodyPr>
          <a:lstStyle/>
          <a:p>
            <a:r>
              <a:rPr lang="en-US" sz="1800" dirty="0"/>
              <a:t>Step 11: Select Choose from existing Target group and select </a:t>
            </a:r>
            <a:r>
              <a:rPr lang="en-US" sz="1800" b="1" dirty="0" err="1"/>
              <a:t>MyProject</a:t>
            </a:r>
            <a:r>
              <a:rPr lang="en-US" sz="1800" dirty="0"/>
              <a:t> target group as shown</a:t>
            </a:r>
          </a:p>
        </p:txBody>
      </p:sp>
      <p:pic>
        <p:nvPicPr>
          <p:cNvPr id="7" name="Content Placeholder 6" descr="A picture containing text, screenshot, indoor&#10;&#10;Description automatically generated">
            <a:extLst>
              <a:ext uri="{FF2B5EF4-FFF2-40B4-BE49-F238E27FC236}">
                <a16:creationId xmlns:a16="http://schemas.microsoft.com/office/drawing/2014/main" xmlns="" id="{E1747C82-D272-4385-AFE7-15D5605D5E23}"/>
              </a:ext>
            </a:extLst>
          </p:cNvPr>
          <p:cNvPicPr>
            <a:picLocks noGrp="1" noChangeAspect="1"/>
          </p:cNvPicPr>
          <p:nvPr>
            <p:ph idx="1"/>
          </p:nvPr>
        </p:nvPicPr>
        <p:blipFill>
          <a:blip r:embed="rId2"/>
          <a:stretch>
            <a:fillRect/>
          </a:stretch>
        </p:blipFill>
        <p:spPr>
          <a:xfrm>
            <a:off x="1420864" y="1825625"/>
            <a:ext cx="8757504" cy="4667250"/>
          </a:xfrm>
        </p:spPr>
      </p:pic>
    </p:spTree>
    <p:extLst>
      <p:ext uri="{BB962C8B-B14F-4D97-AF65-F5344CB8AC3E}">
        <p14:creationId xmlns:p14="http://schemas.microsoft.com/office/powerpoint/2010/main" val="1700880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CA28E2-465C-4324-959F-87D5771926A8}"/>
              </a:ext>
            </a:extLst>
          </p:cNvPr>
          <p:cNvSpPr>
            <a:spLocks noGrp="1"/>
          </p:cNvSpPr>
          <p:nvPr>
            <p:ph type="title"/>
          </p:nvPr>
        </p:nvSpPr>
        <p:spPr>
          <a:xfrm>
            <a:off x="1392572" y="365125"/>
            <a:ext cx="9961228" cy="1325563"/>
          </a:xfrm>
        </p:spPr>
        <p:txBody>
          <a:bodyPr>
            <a:normAutofit/>
          </a:bodyPr>
          <a:lstStyle/>
          <a:p>
            <a:r>
              <a:rPr lang="en-US" sz="1800" dirty="0"/>
              <a:t>Step 12: Select ELB option in Health Check and click on next button </a:t>
            </a:r>
          </a:p>
        </p:txBody>
      </p:sp>
      <p:pic>
        <p:nvPicPr>
          <p:cNvPr id="5" name="Content Placeholder 4" descr="A picture containing text, screenshot, computer&#10;&#10;Description automatically generated">
            <a:extLst>
              <a:ext uri="{FF2B5EF4-FFF2-40B4-BE49-F238E27FC236}">
                <a16:creationId xmlns:a16="http://schemas.microsoft.com/office/drawing/2014/main" xmlns="" id="{F29A1082-F17A-4D16-8196-AD54A445B754}"/>
              </a:ext>
            </a:extLst>
          </p:cNvPr>
          <p:cNvPicPr>
            <a:picLocks noGrp="1" noChangeAspect="1"/>
          </p:cNvPicPr>
          <p:nvPr>
            <p:ph idx="1"/>
          </p:nvPr>
        </p:nvPicPr>
        <p:blipFill>
          <a:blip r:embed="rId2"/>
          <a:stretch>
            <a:fillRect/>
          </a:stretch>
        </p:blipFill>
        <p:spPr>
          <a:xfrm>
            <a:off x="1392572" y="1825625"/>
            <a:ext cx="8785795" cy="4682328"/>
          </a:xfrm>
        </p:spPr>
      </p:pic>
    </p:spTree>
    <p:extLst>
      <p:ext uri="{BB962C8B-B14F-4D97-AF65-F5344CB8AC3E}">
        <p14:creationId xmlns:p14="http://schemas.microsoft.com/office/powerpoint/2010/main" val="13885751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TotalTime>
  <Words>2029</Words>
  <Application>Microsoft Office PowerPoint</Application>
  <PresentationFormat>Widescreen</PresentationFormat>
  <Paragraphs>161</Paragraphs>
  <Slides>109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109</vt:i4>
      </vt:variant>
    </vt:vector>
  </HeadingPairs>
  <TitlesOfParts>
    <vt:vector size="115" baseType="lpstr">
      <vt:lpstr>Arial</vt:lpstr>
      <vt:lpstr>Calibri</vt:lpstr>
      <vt:lpstr>Calibri Light</vt:lpstr>
      <vt:lpstr>Helvetica</vt:lpstr>
      <vt:lpstr>Times New Roman</vt:lpstr>
      <vt:lpstr>Office Theme</vt:lpstr>
      <vt:lpstr>Project1 (MyProject) Creation Steps</vt:lpstr>
      <vt:lpstr>Following are the Major steps</vt:lpstr>
      <vt:lpstr>  </vt:lpstr>
      <vt:lpstr>Step 1 : New VPC created for my project -MyProjectVPC1</vt:lpstr>
      <vt:lpstr>Step 2: Public subnet MyProjectPublicSubnet1-1a created for my VPC in AZ us-east-1a with CIDR block 10.1.1.0/24</vt:lpstr>
      <vt:lpstr>Step 3: Public subnet MyProjectPublicSubnet2-1b created for my VPC in AZ us-east-1b with CIDR block 10.1.2.0/24</vt:lpstr>
      <vt:lpstr>Step 4: Verify the subnets created for the VPC</vt:lpstr>
      <vt:lpstr>Step 5: Modify all new public subnets to auto assign public IP address</vt:lpstr>
      <vt:lpstr>Step 6: Enable auto-assign public IPv4 address for all subnets</vt:lpstr>
      <vt:lpstr>Step 7 : Create new Internet Gateway MyProject-igw</vt:lpstr>
      <vt:lpstr>Step 8: Select Internet Gateway and click on Attach to a VPC</vt:lpstr>
      <vt:lpstr>Step 9: Attach gateway to the MyProject VPC</vt:lpstr>
      <vt:lpstr>Step 10: Check Route table created for MyProject VPC and click on Edit routes</vt:lpstr>
      <vt:lpstr>Step 11: Add new route, for destination 0.0.0.0/0 (internet) add our new internet gateway MyProject-igw as target</vt:lpstr>
      <vt:lpstr>PowerPoint Presentation</vt:lpstr>
      <vt:lpstr>Step 1: Create New Subnet Group MyProjectRDSSubnetGroup1 in MyProject VPC</vt:lpstr>
      <vt:lpstr>Step 2: Add subnets to your subnet group</vt:lpstr>
      <vt:lpstr>Step 3: New RDS Subnet group created for my VPC</vt:lpstr>
      <vt:lpstr>Step 4: Go to RDS service</vt:lpstr>
      <vt:lpstr>Step 5: Click on Create Database , select Standard create and MySQL options shown below</vt:lpstr>
      <vt:lpstr>Step 6: Select version and free tier option shown below</vt:lpstr>
      <vt:lpstr>Step 7: Give DB instance name  MyProjectDBInstance1</vt:lpstr>
      <vt:lpstr>Step 8: Provide credentials for Master user (Master username and Password)  </vt:lpstr>
      <vt:lpstr>Step 9: Database instance size is t2.micro , 1 vCPU, 1 GiB RAM (as per ‘free tier’ selected, if not ‘free tier’ this could be increased) </vt:lpstr>
      <vt:lpstr>Step 10: Select General Purpose SSD with 20 GB initial size, enable auto scaling upto 1000 GB</vt:lpstr>
      <vt:lpstr>Step 11: No Multi-AZ selected (since it is a ‘free tier’) Multi-AZ is for high availability, but it has high cost.</vt:lpstr>
      <vt:lpstr>Step 12: Selected my project VPC, subnet group and no public access</vt:lpstr>
      <vt:lpstr>Step 13: Select existing VPC security group(default) and AZ . DB port will be -3306 which is default</vt:lpstr>
      <vt:lpstr>Step 14: Database authentication using Password</vt:lpstr>
      <vt:lpstr>Step 15: In Additional configuration, initial DB name is EmployeeManagement</vt:lpstr>
      <vt:lpstr>Step 16: Backup policy mentioned at day start , backup should be maintained for 7 days</vt:lpstr>
      <vt:lpstr>Step 17: No enhanced monitoring but select log export to CloudWatch</vt:lpstr>
      <vt:lpstr>Step 18: Default IAM role for CloudWatch logs and select minor version upgrade maintenance window</vt:lpstr>
      <vt:lpstr>Step 19: This is estimated cost for ‘free tier’ after selecting all above options. Click on Create DB button</vt:lpstr>
      <vt:lpstr>  </vt:lpstr>
      <vt:lpstr>Step 1: Select Amazon Linux 2 AMI</vt:lpstr>
      <vt:lpstr>Step 2: Select instance type t2.micro</vt:lpstr>
      <vt:lpstr>Step 3: Select Network VPC, Subnet for MyProject and Enable Auto-assign Public IP</vt:lpstr>
      <vt:lpstr>Step 4: Add following lines in user data</vt:lpstr>
      <vt:lpstr>Step 5: Add storage, keep root volume size 8 GiB</vt:lpstr>
      <vt:lpstr>Step 6: Add name with value EC2-MySQL-1-1a in the tag</vt:lpstr>
      <vt:lpstr>Step 7: Create new security group, add name and description- EC2-MySQL-SG1, add new rule for MySQL/Aurora for 0.0.0.0/0 (internet)</vt:lpstr>
      <vt:lpstr>Step 8: Add port HTTP (80) for internet</vt:lpstr>
      <vt:lpstr>Step 9: Create new key pair named MyProjectAWSKeyPair, download and launch instances</vt:lpstr>
      <vt:lpstr>Step 10: Check Running instances</vt:lpstr>
      <vt:lpstr>Step 11: Open instance details and connect</vt:lpstr>
      <vt:lpstr>Step 12: After connecting following window will open</vt:lpstr>
      <vt:lpstr>  </vt:lpstr>
      <vt:lpstr>Step 1: Go to RDS instance for MyProject and Click on RDS VPC security group (active)</vt:lpstr>
      <vt:lpstr>Step 2: Edit inbound rules for type MYSQL/Aurora, port 3306 add EC2-MySQL-SG1 security group which is created for EC2 instances</vt:lpstr>
      <vt:lpstr>Step 3: Verify Outbound rules should be all traffic, all ports for 0.0.0.0/0 (internet)</vt:lpstr>
      <vt:lpstr>PowerPoint Presentation</vt:lpstr>
      <vt:lpstr>Step 1: Run command to login to MySQL &gt;  mysql –h &lt;endpoint URL&gt; –P 3306 –u admin –p </vt:lpstr>
      <vt:lpstr>Step 2: Type following command to see the Databases. You can see the ‘EmployeeManagement’ DB created successfully which we have mentioned while creating RDS instance</vt:lpstr>
      <vt:lpstr>Step 3: Click following command to use the DB we want</vt:lpstr>
      <vt:lpstr>Step 4: Create table Employee and check</vt:lpstr>
      <vt:lpstr>Step 5: Add  and test few records shown below</vt:lpstr>
      <vt:lpstr>Step 6: Modify index.html file to show employee management screen. The file is available in the Project file submitted</vt:lpstr>
      <vt:lpstr>PowerPoint Presentation</vt:lpstr>
      <vt:lpstr>Step 1: Create new AMI from the created instance</vt:lpstr>
      <vt:lpstr>Step 2: Create image MyProject-AMI</vt:lpstr>
      <vt:lpstr>Step 3: AMI is created for the EC2 instance</vt:lpstr>
      <vt:lpstr>Step 4: Use the newly created AMI for new instance creation</vt:lpstr>
      <vt:lpstr>Step 5: Create in AZ us-east-1b and subnet MyProjectPublicSubnet2-1b</vt:lpstr>
      <vt:lpstr>Step 6: Give instance name EC2-MySQL-2-1b</vt:lpstr>
      <vt:lpstr>Step 7: Select existing Security Group</vt:lpstr>
      <vt:lpstr>Step 8: Choose Existing KeyPair and launch instance</vt:lpstr>
      <vt:lpstr>Step 9: Verify instances started</vt:lpstr>
      <vt:lpstr>Step 10: After entering public IP for second instance in browser. File index.html also got copied</vt:lpstr>
      <vt:lpstr>Step 11: Also, since it created from the AMI of first instance MySQL is also got installed</vt:lpstr>
      <vt:lpstr>Step 12: You can connect to DB and check tables, records etc. from this new instance</vt:lpstr>
      <vt:lpstr>PowerPoint Presentation</vt:lpstr>
      <vt:lpstr>Step 1: Click on Load Balancer in EC2</vt:lpstr>
      <vt:lpstr>Step 2: Select application load balancer HTTP/HTTPS</vt:lpstr>
      <vt:lpstr>Step 3: Create load balancer name MyProject-LB, which is internet facing, IPv4 and with the HTTP (80) protocol</vt:lpstr>
      <vt:lpstr>Step 4: Select VPC and Public (since it is internet facing) Subnets created on the AZs for MyProject</vt:lpstr>
      <vt:lpstr>Step 5: Click on Next in Configure Security Settings</vt:lpstr>
      <vt:lpstr>Step 6: Create Security Group for load Balancer MyProject-LB-SG and allow port 80</vt:lpstr>
      <vt:lpstr>Step 7: In Configure Routing create new Target Group MyProject-LB-TG with Instance type on Protocol HTTP with port 80</vt:lpstr>
      <vt:lpstr>Step 8: Keep the health check on HTTP and click on Register Targets</vt:lpstr>
      <vt:lpstr>Step 9: Select the running instances and click on Add to registered  button.  Then selected instances will be shown in the above list. Click on Review</vt:lpstr>
      <vt:lpstr>Step 10: Copy DNS name created in load balancer and check the link in Browser</vt:lpstr>
      <vt:lpstr>Step 11: You can see following screen after putting DNS link on the browser. Now request goes to instance deployed on us-east-1. Refresh link and check if it goes to another instance on us-east-1b</vt:lpstr>
      <vt:lpstr>Step 12: Check Target group under load balancer for health check</vt:lpstr>
      <vt:lpstr>Step 13: After clicking refresh, request goes to another AZ , us-east-1b</vt:lpstr>
      <vt:lpstr>Step 14: You can check the Health status in Target Group</vt:lpstr>
      <vt:lpstr>PowerPoint Presentation</vt:lpstr>
      <vt:lpstr>Step 1: Create Auto Scaling Group from EC2</vt:lpstr>
      <vt:lpstr>Step 2: Create auto scaling group  MyProject-ASG and click on create a launch template link below</vt:lpstr>
      <vt:lpstr>Step 3: In the new Launch Template wizard create template  MyProject-LT</vt:lpstr>
      <vt:lpstr>Step 4: Select AMI which is already created for the instance (MyProject-AMI) and instance type</vt:lpstr>
      <vt:lpstr>Step 5: Select KeyPair and Security Group for of the instances which are running in my VPC</vt:lpstr>
      <vt:lpstr>Step 6: You can add storage or tags if needed otherwise move down </vt:lpstr>
      <vt:lpstr>Step 7: Click on create launch template. Since I have already selected MyProject-AMI, not adding anything in Advance Settings-user data</vt:lpstr>
      <vt:lpstr>Step 8: Launch template is created </vt:lpstr>
      <vt:lpstr>Step 9: Go back to Auto Scaling group, click on refresh button on the right of launch template and select newly create launch template. Click on next button</vt:lpstr>
      <vt:lpstr>Step 10: Select MyProject VPC and subnets in Network and click on next button</vt:lpstr>
      <vt:lpstr>Step 11: Select Choose from existing Target group and select MyProject target group as shown</vt:lpstr>
      <vt:lpstr>Step 12: Select ELB option in Health Check and click on next button </vt:lpstr>
      <vt:lpstr>Step 13: Select Desired, Minimum and Maximum capacity. Select these param values as per your choice.</vt:lpstr>
      <vt:lpstr>Step 14: Select Target scaling policy on Avg. CPU utilization of 60% and 60 seconds to warm up before including the metric. Select these param values as per your choice</vt:lpstr>
      <vt:lpstr>Step 16: Add notifications if required for that you need to create SNC topic and email here</vt:lpstr>
      <vt:lpstr>Step 17: Create Auto Scaling on the last review tab</vt:lpstr>
      <vt:lpstr>Step 18: Verify new Auto scaling group is created</vt:lpstr>
      <vt:lpstr>Step 19: Check the activity history </vt:lpstr>
      <vt:lpstr>Step 20: Go to instances link and refresh. You can see new instances added (name is ‘–’)</vt:lpstr>
      <vt:lpstr>Step 21: Check the new instance details</vt:lpstr>
      <vt:lpstr>Step 22: Try to open the link for new instance, see if it works as shown below</vt:lpstr>
      <vt:lpstr>Step 23: Check Target group under load balancer for health check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Project1 (MyProject) Creation Steps</dc:title>
  <dc:creator>Nilesh Shardul</dc:creator>
  <cp:lastModifiedBy>Nilesh Shardul</cp:lastModifiedBy>
  <cp:revision>157</cp:revision>
  <dcterms:created xsi:type="dcterms:W3CDTF">2021-08-30T12:00:22Z</dcterms:created>
  <dcterms:modified xsi:type="dcterms:W3CDTF">2023-02-08T05:54:56Z</dcterms:modified>
</cp:coreProperties>
</file>